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handoutMasterIdLst>
    <p:handoutMasterId r:id="rId42"/>
  </p:handoutMasterIdLst>
  <p:sldIdLst>
    <p:sldId id="256" r:id="rId5"/>
    <p:sldId id="274" r:id="rId6"/>
    <p:sldId id="350" r:id="rId7"/>
    <p:sldId id="394" r:id="rId8"/>
    <p:sldId id="398" r:id="rId9"/>
    <p:sldId id="403" r:id="rId10"/>
    <p:sldId id="400" r:id="rId11"/>
    <p:sldId id="408" r:id="rId12"/>
    <p:sldId id="399" r:id="rId13"/>
    <p:sldId id="418" r:id="rId14"/>
    <p:sldId id="421" r:id="rId15"/>
    <p:sldId id="424" r:id="rId16"/>
    <p:sldId id="422" r:id="rId17"/>
    <p:sldId id="423" r:id="rId18"/>
    <p:sldId id="417" r:id="rId19"/>
    <p:sldId id="420" r:id="rId20"/>
    <p:sldId id="419" r:id="rId21"/>
    <p:sldId id="409" r:id="rId22"/>
    <p:sldId id="402" r:id="rId23"/>
    <p:sldId id="395" r:id="rId24"/>
    <p:sldId id="407" r:id="rId25"/>
    <p:sldId id="386" r:id="rId26"/>
    <p:sldId id="387" r:id="rId27"/>
    <p:sldId id="388" r:id="rId28"/>
    <p:sldId id="411" r:id="rId29"/>
    <p:sldId id="390" r:id="rId30"/>
    <p:sldId id="410" r:id="rId31"/>
    <p:sldId id="412" r:id="rId32"/>
    <p:sldId id="389" r:id="rId33"/>
    <p:sldId id="413" r:id="rId34"/>
    <p:sldId id="391" r:id="rId35"/>
    <p:sldId id="405" r:id="rId36"/>
    <p:sldId id="415" r:id="rId37"/>
    <p:sldId id="406" r:id="rId38"/>
    <p:sldId id="416" r:id="rId39"/>
    <p:sldId id="383" r:id="rId4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384"/>
    <a:srgbClr val="398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68" d="100"/>
          <a:sy n="68" d="100"/>
        </p:scale>
        <p:origin x="88" y="4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C1C2157A-071F-438F-BF72-670E55CB5962}"/>
    <pc:docChg chg="undo custSel addSld modSld sldOrd">
      <pc:chgData name="Gé Verbeek" userId="20d2065d-8055-4a68-a463-00777506795f" providerId="ADAL" clId="{C1C2157A-071F-438F-BF72-670E55CB5962}" dt="2023-02-23T19:08:43.886" v="265" actId="14100"/>
      <pc:docMkLst>
        <pc:docMk/>
      </pc:docMkLst>
      <pc:sldChg chg="modSp modAnim">
        <pc:chgData name="Gé Verbeek" userId="20d2065d-8055-4a68-a463-00777506795f" providerId="ADAL" clId="{C1C2157A-071F-438F-BF72-670E55CB5962}" dt="2023-02-23T18:34:43.077" v="4" actId="20577"/>
        <pc:sldMkLst>
          <pc:docMk/>
          <pc:sldMk cId="2990189503" sldId="391"/>
        </pc:sldMkLst>
        <pc:spChg chg="mod">
          <ac:chgData name="Gé Verbeek" userId="20d2065d-8055-4a68-a463-00777506795f" providerId="ADAL" clId="{C1C2157A-071F-438F-BF72-670E55CB5962}" dt="2023-02-23T18:34:43.077" v="4" actId="20577"/>
          <ac:spMkLst>
            <pc:docMk/>
            <pc:sldMk cId="2990189503" sldId="391"/>
            <ac:spMk id="7171" creationId="{E224BC8B-2913-4038-A10D-36A485D9D174}"/>
          </ac:spMkLst>
        </pc:spChg>
      </pc:sldChg>
      <pc:sldChg chg="modSp">
        <pc:chgData name="Gé Verbeek" userId="20d2065d-8055-4a68-a463-00777506795f" providerId="ADAL" clId="{C1C2157A-071F-438F-BF72-670E55CB5962}" dt="2023-02-23T18:27:36.495" v="2" actId="1076"/>
        <pc:sldMkLst>
          <pc:docMk/>
          <pc:sldMk cId="1753698846" sldId="394"/>
        </pc:sldMkLst>
        <pc:picChg chg="mod">
          <ac:chgData name="Gé Verbeek" userId="20d2065d-8055-4a68-a463-00777506795f" providerId="ADAL" clId="{C1C2157A-071F-438F-BF72-670E55CB5962}" dt="2023-02-23T18:27:36.495" v="2" actId="1076"/>
          <ac:picMkLst>
            <pc:docMk/>
            <pc:sldMk cId="1753698846" sldId="394"/>
            <ac:picMk id="2" creationId="{24344119-4E95-4378-8E32-0B8C8D4F571E}"/>
          </ac:picMkLst>
        </pc:picChg>
      </pc:sldChg>
      <pc:sldChg chg="addSp modSp add modAnim">
        <pc:chgData name="Gé Verbeek" userId="20d2065d-8055-4a68-a463-00777506795f" providerId="ADAL" clId="{C1C2157A-071F-438F-BF72-670E55CB5962}" dt="2023-02-23T18:51:28.201" v="156" actId="14100"/>
        <pc:sldMkLst>
          <pc:docMk/>
          <pc:sldMk cId="1697356026" sldId="417"/>
        </pc:sldMkLst>
        <pc:spChg chg="mod">
          <ac:chgData name="Gé Verbeek" userId="20d2065d-8055-4a68-a463-00777506795f" providerId="ADAL" clId="{C1C2157A-071F-438F-BF72-670E55CB5962}" dt="2023-02-23T18:42:01.427" v="24" actId="20577"/>
          <ac:spMkLst>
            <pc:docMk/>
            <pc:sldMk cId="1697356026" sldId="417"/>
            <ac:spMk id="2" creationId="{9B12CBB0-513A-4237-A95A-D145AAB264CC}"/>
          </ac:spMkLst>
        </pc:spChg>
        <pc:spChg chg="mod">
          <ac:chgData name="Gé Verbeek" userId="20d2065d-8055-4a68-a463-00777506795f" providerId="ADAL" clId="{C1C2157A-071F-438F-BF72-670E55CB5962}" dt="2023-02-23T18:44:57.802" v="76" actId="27636"/>
          <ac:spMkLst>
            <pc:docMk/>
            <pc:sldMk cId="1697356026" sldId="417"/>
            <ac:spMk id="3" creationId="{0351582B-9DCB-4C97-ADF6-9CBD3DE6ADE4}"/>
          </ac:spMkLst>
        </pc:spChg>
        <pc:picChg chg="add mod">
          <ac:chgData name="Gé Verbeek" userId="20d2065d-8055-4a68-a463-00777506795f" providerId="ADAL" clId="{C1C2157A-071F-438F-BF72-670E55CB5962}" dt="2023-02-23T18:51:28.201" v="156" actId="14100"/>
          <ac:picMkLst>
            <pc:docMk/>
            <pc:sldMk cId="1697356026" sldId="417"/>
            <ac:picMk id="4" creationId="{F01F443B-452B-43BB-A7C1-DF0EBE6B89DB}"/>
          </ac:picMkLst>
        </pc:picChg>
      </pc:sldChg>
      <pc:sldChg chg="addSp modSp add ord modAnim">
        <pc:chgData name="Gé Verbeek" userId="20d2065d-8055-4a68-a463-00777506795f" providerId="ADAL" clId="{C1C2157A-071F-438F-BF72-670E55CB5962}" dt="2023-02-23T18:50:03.897" v="149"/>
        <pc:sldMkLst>
          <pc:docMk/>
          <pc:sldMk cId="1973365026" sldId="418"/>
        </pc:sldMkLst>
        <pc:spChg chg="mod">
          <ac:chgData name="Gé Verbeek" userId="20d2065d-8055-4a68-a463-00777506795f" providerId="ADAL" clId="{C1C2157A-071F-438F-BF72-670E55CB5962}" dt="2023-02-23T18:49:11.596" v="141" actId="1076"/>
          <ac:spMkLst>
            <pc:docMk/>
            <pc:sldMk cId="1973365026" sldId="418"/>
            <ac:spMk id="3" creationId="{0351582B-9DCB-4C97-ADF6-9CBD3DE6ADE4}"/>
          </ac:spMkLst>
        </pc:spChg>
        <pc:picChg chg="add mod">
          <ac:chgData name="Gé Verbeek" userId="20d2065d-8055-4a68-a463-00777506795f" providerId="ADAL" clId="{C1C2157A-071F-438F-BF72-670E55CB5962}" dt="2023-02-23T18:49:43.272" v="145" actId="1076"/>
          <ac:picMkLst>
            <pc:docMk/>
            <pc:sldMk cId="1973365026" sldId="418"/>
            <ac:picMk id="4" creationId="{234E9F46-0699-4CB4-8F9E-41038D7B941D}"/>
          </ac:picMkLst>
        </pc:picChg>
      </pc:sldChg>
      <pc:sldChg chg="addSp modSp add modAnim">
        <pc:chgData name="Gé Verbeek" userId="20d2065d-8055-4a68-a463-00777506795f" providerId="ADAL" clId="{C1C2157A-071F-438F-BF72-670E55CB5962}" dt="2023-02-23T18:53:35.265" v="170"/>
        <pc:sldMkLst>
          <pc:docMk/>
          <pc:sldMk cId="751363180" sldId="419"/>
        </pc:sldMkLst>
        <pc:spChg chg="mod">
          <ac:chgData name="Gé Verbeek" userId="20d2065d-8055-4a68-a463-00777506795f" providerId="ADAL" clId="{C1C2157A-071F-438F-BF72-670E55CB5962}" dt="2023-02-23T18:49:01.144" v="140" actId="20577"/>
          <ac:spMkLst>
            <pc:docMk/>
            <pc:sldMk cId="751363180" sldId="419"/>
            <ac:spMk id="3" creationId="{0351582B-9DCB-4C97-ADF6-9CBD3DE6ADE4}"/>
          </ac:spMkLst>
        </pc:spChg>
        <pc:picChg chg="add mod modCrop">
          <ac:chgData name="Gé Verbeek" userId="20d2065d-8055-4a68-a463-00777506795f" providerId="ADAL" clId="{C1C2157A-071F-438F-BF72-670E55CB5962}" dt="2023-02-23T18:53:24.682" v="167" actId="1076"/>
          <ac:picMkLst>
            <pc:docMk/>
            <pc:sldMk cId="751363180" sldId="419"/>
            <ac:picMk id="4" creationId="{3E8CC59A-865E-409A-8500-C35D4E02EDD0}"/>
          </ac:picMkLst>
        </pc:picChg>
      </pc:sldChg>
      <pc:sldChg chg="addSp modSp add ord modAnim">
        <pc:chgData name="Gé Verbeek" userId="20d2065d-8055-4a68-a463-00777506795f" providerId="ADAL" clId="{C1C2157A-071F-438F-BF72-670E55CB5962}" dt="2023-02-23T18:52:26.853" v="162" actId="20577"/>
        <pc:sldMkLst>
          <pc:docMk/>
          <pc:sldMk cId="2373107198" sldId="420"/>
        </pc:sldMkLst>
        <pc:spChg chg="mod">
          <ac:chgData name="Gé Verbeek" userId="20d2065d-8055-4a68-a463-00777506795f" providerId="ADAL" clId="{C1C2157A-071F-438F-BF72-670E55CB5962}" dt="2023-02-23T18:52:26.853" v="162" actId="20577"/>
          <ac:spMkLst>
            <pc:docMk/>
            <pc:sldMk cId="2373107198" sldId="420"/>
            <ac:spMk id="3" creationId="{0351582B-9DCB-4C97-ADF6-9CBD3DE6ADE4}"/>
          </ac:spMkLst>
        </pc:spChg>
        <pc:picChg chg="add mod">
          <ac:chgData name="Gé Verbeek" userId="20d2065d-8055-4a68-a463-00777506795f" providerId="ADAL" clId="{C1C2157A-071F-438F-BF72-670E55CB5962}" dt="2023-02-23T18:52:02.404" v="158" actId="1076"/>
          <ac:picMkLst>
            <pc:docMk/>
            <pc:sldMk cId="2373107198" sldId="420"/>
            <ac:picMk id="4" creationId="{19137565-066E-403E-A85E-974498F8DE6D}"/>
          </ac:picMkLst>
        </pc:picChg>
      </pc:sldChg>
      <pc:sldChg chg="addSp delSp modSp add modAnim">
        <pc:chgData name="Gé Verbeek" userId="20d2065d-8055-4a68-a463-00777506795f" providerId="ADAL" clId="{C1C2157A-071F-438F-BF72-670E55CB5962}" dt="2023-02-23T19:06:22.776" v="252"/>
        <pc:sldMkLst>
          <pc:docMk/>
          <pc:sldMk cId="3882475540" sldId="421"/>
        </pc:sldMkLst>
        <pc:spChg chg="mod">
          <ac:chgData name="Gé Verbeek" userId="20d2065d-8055-4a68-a463-00777506795f" providerId="ADAL" clId="{C1C2157A-071F-438F-BF72-670E55CB5962}" dt="2023-02-23T18:56:23.615" v="181" actId="20577"/>
          <ac:spMkLst>
            <pc:docMk/>
            <pc:sldMk cId="3882475540" sldId="421"/>
            <ac:spMk id="2" creationId="{895A8940-F77E-48E8-9304-1269AF115027}"/>
          </ac:spMkLst>
        </pc:spChg>
        <pc:spChg chg="mod">
          <ac:chgData name="Gé Verbeek" userId="20d2065d-8055-4a68-a463-00777506795f" providerId="ADAL" clId="{C1C2157A-071F-438F-BF72-670E55CB5962}" dt="2023-02-23T19:04:58.862" v="244" actId="27636"/>
          <ac:spMkLst>
            <pc:docMk/>
            <pc:sldMk cId="3882475540" sldId="421"/>
            <ac:spMk id="3" creationId="{630BECD4-3670-4EE3-8A4C-0123C8C79D5B}"/>
          </ac:spMkLst>
        </pc:spChg>
        <pc:picChg chg="add del mod">
          <ac:chgData name="Gé Verbeek" userId="20d2065d-8055-4a68-a463-00777506795f" providerId="ADAL" clId="{C1C2157A-071F-438F-BF72-670E55CB5962}" dt="2023-02-23T19:03:35.108" v="210" actId="478"/>
          <ac:picMkLst>
            <pc:docMk/>
            <pc:sldMk cId="3882475540" sldId="421"/>
            <ac:picMk id="4" creationId="{65DAFCB0-AF72-45CF-B5C9-FAD4EAC3710A}"/>
          </ac:picMkLst>
        </pc:picChg>
        <pc:picChg chg="add mod">
          <ac:chgData name="Gé Verbeek" userId="20d2065d-8055-4a68-a463-00777506795f" providerId="ADAL" clId="{C1C2157A-071F-438F-BF72-670E55CB5962}" dt="2023-02-23T19:06:07.522" v="249" actId="1076"/>
          <ac:picMkLst>
            <pc:docMk/>
            <pc:sldMk cId="3882475540" sldId="421"/>
            <ac:picMk id="5" creationId="{7C675DC9-86D7-4E34-B9B9-133A6136C037}"/>
          </ac:picMkLst>
        </pc:picChg>
      </pc:sldChg>
      <pc:sldChg chg="addSp modSp add modAnim">
        <pc:chgData name="Gé Verbeek" userId="20d2065d-8055-4a68-a463-00777506795f" providerId="ADAL" clId="{C1C2157A-071F-438F-BF72-670E55CB5962}" dt="2023-02-23T19:07:17.344" v="258" actId="1076"/>
        <pc:sldMkLst>
          <pc:docMk/>
          <pc:sldMk cId="1639953968" sldId="422"/>
        </pc:sldMkLst>
        <pc:spChg chg="mod">
          <ac:chgData name="Gé Verbeek" userId="20d2065d-8055-4a68-a463-00777506795f" providerId="ADAL" clId="{C1C2157A-071F-438F-BF72-670E55CB5962}" dt="2023-02-23T19:02:46.819" v="207" actId="14100"/>
          <ac:spMkLst>
            <pc:docMk/>
            <pc:sldMk cId="1639953968" sldId="422"/>
            <ac:spMk id="3" creationId="{630BECD4-3670-4EE3-8A4C-0123C8C79D5B}"/>
          </ac:spMkLst>
        </pc:spChg>
        <pc:picChg chg="add mod">
          <ac:chgData name="Gé Verbeek" userId="20d2065d-8055-4a68-a463-00777506795f" providerId="ADAL" clId="{C1C2157A-071F-438F-BF72-670E55CB5962}" dt="2023-02-23T19:07:17.344" v="258" actId="1076"/>
          <ac:picMkLst>
            <pc:docMk/>
            <pc:sldMk cId="1639953968" sldId="422"/>
            <ac:picMk id="1026" creationId="{EC5060C2-D705-473F-AC02-4C5C1C16D74E}"/>
          </ac:picMkLst>
        </pc:picChg>
      </pc:sldChg>
      <pc:sldChg chg="addSp modSp add modAnim">
        <pc:chgData name="Gé Verbeek" userId="20d2065d-8055-4a68-a463-00777506795f" providerId="ADAL" clId="{C1C2157A-071F-438F-BF72-670E55CB5962}" dt="2023-02-23T19:08:43.886" v="265" actId="14100"/>
        <pc:sldMkLst>
          <pc:docMk/>
          <pc:sldMk cId="2355688081" sldId="423"/>
        </pc:sldMkLst>
        <pc:spChg chg="mod">
          <ac:chgData name="Gé Verbeek" userId="20d2065d-8055-4a68-a463-00777506795f" providerId="ADAL" clId="{C1C2157A-071F-438F-BF72-670E55CB5962}" dt="2023-02-23T19:00:16.303" v="202" actId="6549"/>
          <ac:spMkLst>
            <pc:docMk/>
            <pc:sldMk cId="2355688081" sldId="423"/>
            <ac:spMk id="3" creationId="{630BECD4-3670-4EE3-8A4C-0123C8C79D5B}"/>
          </ac:spMkLst>
        </pc:spChg>
        <pc:picChg chg="add mod">
          <ac:chgData name="Gé Verbeek" userId="20d2065d-8055-4a68-a463-00777506795f" providerId="ADAL" clId="{C1C2157A-071F-438F-BF72-670E55CB5962}" dt="2023-02-23T19:08:43.886" v="265" actId="14100"/>
          <ac:picMkLst>
            <pc:docMk/>
            <pc:sldMk cId="2355688081" sldId="423"/>
            <ac:picMk id="4" creationId="{C4B85C03-0807-42EA-BB71-C60C19C4E66F}"/>
          </ac:picMkLst>
        </pc:picChg>
      </pc:sldChg>
      <pc:sldChg chg="add">
        <pc:chgData name="Gé Verbeek" userId="20d2065d-8055-4a68-a463-00777506795f" providerId="ADAL" clId="{C1C2157A-071F-438F-BF72-670E55CB5962}" dt="2023-02-23T19:03:28.415" v="208"/>
        <pc:sldMkLst>
          <pc:docMk/>
          <pc:sldMk cId="937497989" sldId="424"/>
        </pc:sldMkLst>
      </pc:sldChg>
    </pc:docChg>
  </pc:docChgLst>
  <pc:docChgLst>
    <pc:chgData name="Gé Verbeek" userId="20d2065d-8055-4a68-a463-00777506795f" providerId="ADAL" clId="{E64B01E9-5F55-4FA3-88E5-3B6B4284B343}"/>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23-2-2023</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23-2-2023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769566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490492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923073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30540328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30</a:t>
            </a:fld>
            <a:endParaRPr lang="nl-NL" altLang="nl-NL"/>
          </a:p>
        </p:txBody>
      </p:sp>
    </p:spTree>
    <p:extLst>
      <p:ext uri="{BB962C8B-B14F-4D97-AF65-F5344CB8AC3E}">
        <p14:creationId xmlns:p14="http://schemas.microsoft.com/office/powerpoint/2010/main" val="4149167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963489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1456429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981771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411383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577146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4253030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3590722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1003676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ideo" Target="https://www.youtube.com/embed/Wq2w9xIiwt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2CBB0-513A-4237-A95A-D145AAB264CC}"/>
              </a:ext>
            </a:extLst>
          </p:cNvPr>
          <p:cNvSpPr>
            <a:spLocks noGrp="1"/>
          </p:cNvSpPr>
          <p:nvPr>
            <p:ph type="title"/>
          </p:nvPr>
        </p:nvSpPr>
        <p:spPr/>
        <p:txBody>
          <a:bodyPr/>
          <a:lstStyle/>
          <a:p>
            <a:r>
              <a:rPr lang="nl-NL" dirty="0"/>
              <a:t>Elektrische ketel</a:t>
            </a:r>
          </a:p>
        </p:txBody>
      </p:sp>
      <p:sp>
        <p:nvSpPr>
          <p:cNvPr id="3" name="Tijdelijke aanduiding voor inhoud 2">
            <a:extLst>
              <a:ext uri="{FF2B5EF4-FFF2-40B4-BE49-F238E27FC236}">
                <a16:creationId xmlns:a16="http://schemas.microsoft.com/office/drawing/2014/main" id="{0351582B-9DCB-4C97-ADF6-9CBD3DE6ADE4}"/>
              </a:ext>
            </a:extLst>
          </p:cNvPr>
          <p:cNvSpPr>
            <a:spLocks noGrp="1"/>
          </p:cNvSpPr>
          <p:nvPr>
            <p:ph idx="1"/>
          </p:nvPr>
        </p:nvSpPr>
        <p:spPr>
          <a:xfrm>
            <a:off x="756000" y="1624602"/>
            <a:ext cx="7740000" cy="4351338"/>
          </a:xfrm>
        </p:spPr>
        <p:txBody>
          <a:bodyPr>
            <a:normAutofit lnSpcReduction="10000"/>
          </a:bodyPr>
          <a:lstStyle/>
          <a:p>
            <a:pPr indent="0">
              <a:buNone/>
            </a:pPr>
            <a:r>
              <a:rPr lang="nl-NL" dirty="0"/>
              <a:t>Door steeds hogere aardgasprijzen is de sector naarstig op zoek naar alternatieven.</a:t>
            </a:r>
          </a:p>
          <a:p>
            <a:pPr indent="0">
              <a:buNone/>
            </a:pPr>
            <a:endParaRPr lang="nl-NL" dirty="0"/>
          </a:p>
          <a:p>
            <a:pPr indent="0">
              <a:buNone/>
            </a:pPr>
            <a:r>
              <a:rPr lang="nl-NL" dirty="0"/>
              <a:t>Omdat in Nederland steeds meer groene stroom wordt geproduceerd, neemt de onbalans (verschil tussen vraag en aanbod) op het elektriciteitsnet toe, waardoor stroom in tijden van overschot onder aantrekkelijke voorwaarden kan worden afgenomen. </a:t>
            </a:r>
          </a:p>
          <a:p>
            <a:pPr indent="0">
              <a:buNone/>
            </a:pPr>
            <a:endParaRPr lang="nl-NL" dirty="0"/>
          </a:p>
          <a:p>
            <a:pPr indent="0">
              <a:buNone/>
            </a:pPr>
            <a:r>
              <a:rPr lang="nl-NL" dirty="0"/>
              <a:t>Bedrijven die al over een warmtebuffer en een zware netaansluiting beschikken, kunnen daar handig op inspelen, verduurzamen, klimaatdoelen en een aanzienlijke kostenbesparing realiseren.</a:t>
            </a:r>
          </a:p>
        </p:txBody>
      </p:sp>
      <p:pic>
        <p:nvPicPr>
          <p:cNvPr id="4" name="Afbeelding 3">
            <a:extLst>
              <a:ext uri="{FF2B5EF4-FFF2-40B4-BE49-F238E27FC236}">
                <a16:creationId xmlns:a16="http://schemas.microsoft.com/office/drawing/2014/main" id="{234E9F46-0699-4CB4-8F9E-41038D7B941D}"/>
              </a:ext>
            </a:extLst>
          </p:cNvPr>
          <p:cNvPicPr>
            <a:picLocks noChangeAspect="1"/>
          </p:cNvPicPr>
          <p:nvPr/>
        </p:nvPicPr>
        <p:blipFill>
          <a:blip r:embed="rId2"/>
          <a:stretch>
            <a:fillRect/>
          </a:stretch>
        </p:blipFill>
        <p:spPr>
          <a:xfrm>
            <a:off x="7964729" y="5370627"/>
            <a:ext cx="4227271" cy="1487373"/>
          </a:xfrm>
          <a:prstGeom prst="rect">
            <a:avLst/>
          </a:prstGeom>
        </p:spPr>
      </p:pic>
    </p:spTree>
    <p:extLst>
      <p:ext uri="{BB962C8B-B14F-4D97-AF65-F5344CB8AC3E}">
        <p14:creationId xmlns:p14="http://schemas.microsoft.com/office/powerpoint/2010/main" val="197336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A8940-F77E-48E8-9304-1269AF115027}"/>
              </a:ext>
            </a:extLst>
          </p:cNvPr>
          <p:cNvSpPr>
            <a:spLocks noGrp="1"/>
          </p:cNvSpPr>
          <p:nvPr>
            <p:ph type="title"/>
          </p:nvPr>
        </p:nvSpPr>
        <p:spPr/>
        <p:txBody>
          <a:bodyPr/>
          <a:lstStyle/>
          <a:p>
            <a:r>
              <a:rPr lang="nl-NL" dirty="0"/>
              <a:t>Geothermie</a:t>
            </a:r>
          </a:p>
        </p:txBody>
      </p:sp>
      <p:sp>
        <p:nvSpPr>
          <p:cNvPr id="3" name="Tijdelijke aanduiding voor inhoud 2">
            <a:extLst>
              <a:ext uri="{FF2B5EF4-FFF2-40B4-BE49-F238E27FC236}">
                <a16:creationId xmlns:a16="http://schemas.microsoft.com/office/drawing/2014/main" id="{630BECD4-3670-4EE3-8A4C-0123C8C79D5B}"/>
              </a:ext>
            </a:extLst>
          </p:cNvPr>
          <p:cNvSpPr>
            <a:spLocks noGrp="1"/>
          </p:cNvSpPr>
          <p:nvPr>
            <p:ph idx="1"/>
          </p:nvPr>
        </p:nvSpPr>
        <p:spPr>
          <a:xfrm>
            <a:off x="970961" y="1728000"/>
            <a:ext cx="7484882" cy="4351338"/>
          </a:xfrm>
        </p:spPr>
        <p:txBody>
          <a:bodyPr>
            <a:normAutofit lnSpcReduction="10000"/>
          </a:bodyPr>
          <a:lstStyle/>
          <a:p>
            <a:pPr indent="0">
              <a:buNone/>
            </a:pPr>
            <a:r>
              <a:rPr lang="nl-NL" dirty="0"/>
              <a:t>Aardwarmte is ondergrondse warmte in diepere aardlagen. </a:t>
            </a:r>
          </a:p>
          <a:p>
            <a:pPr indent="0">
              <a:buNone/>
            </a:pPr>
            <a:endParaRPr lang="nl-NL" dirty="0"/>
          </a:p>
          <a:p>
            <a:pPr indent="0">
              <a:buNone/>
            </a:pPr>
            <a:r>
              <a:rPr lang="nl-NL" dirty="0"/>
              <a:t>Aardwarmte, oftewel geothermie, is een belangrijk alternatief voor het gebruik van aardgas in de glastuinbouw.</a:t>
            </a:r>
          </a:p>
          <a:p>
            <a:pPr indent="0">
              <a:buNone/>
            </a:pPr>
            <a:endParaRPr lang="nl-NL" dirty="0"/>
          </a:p>
          <a:p>
            <a:pPr indent="0">
              <a:buNone/>
            </a:pPr>
            <a:r>
              <a:rPr lang="nl-NL" dirty="0"/>
              <a:t>in potentie kan aardwarmte de helft van de warmtebehoefte van de glastuinbouw dekken </a:t>
            </a:r>
          </a:p>
          <a:p>
            <a:pPr indent="0">
              <a:buNone/>
            </a:pPr>
            <a:endParaRPr lang="nl-NL" dirty="0"/>
          </a:p>
          <a:p>
            <a:pPr indent="0">
              <a:buNone/>
            </a:pPr>
            <a:r>
              <a:rPr lang="nl-NL" dirty="0"/>
              <a:t>Aardwarmtetoepassing in Nederland staat nog aan het begin van de ontwikkeling met ruim 20 gerealiseerde projecten (vrijwel allemaal in de glastuinbouw).</a:t>
            </a:r>
          </a:p>
          <a:p>
            <a:pPr indent="0">
              <a:buNone/>
            </a:pPr>
            <a:endParaRPr lang="nl-NL" dirty="0"/>
          </a:p>
        </p:txBody>
      </p:sp>
      <p:pic>
        <p:nvPicPr>
          <p:cNvPr id="5" name="Afbeelding 4">
            <a:extLst>
              <a:ext uri="{FF2B5EF4-FFF2-40B4-BE49-F238E27FC236}">
                <a16:creationId xmlns:a16="http://schemas.microsoft.com/office/drawing/2014/main" id="{7C675DC9-86D7-4E34-B9B9-133A6136C037}"/>
              </a:ext>
            </a:extLst>
          </p:cNvPr>
          <p:cNvPicPr>
            <a:picLocks noChangeAspect="1"/>
          </p:cNvPicPr>
          <p:nvPr/>
        </p:nvPicPr>
        <p:blipFill>
          <a:blip r:embed="rId2"/>
          <a:stretch>
            <a:fillRect/>
          </a:stretch>
        </p:blipFill>
        <p:spPr>
          <a:xfrm>
            <a:off x="8455843" y="4450956"/>
            <a:ext cx="3523555" cy="2257277"/>
          </a:xfrm>
          <a:prstGeom prst="rect">
            <a:avLst/>
          </a:prstGeom>
        </p:spPr>
      </p:pic>
    </p:spTree>
    <p:extLst>
      <p:ext uri="{BB962C8B-B14F-4D97-AF65-F5344CB8AC3E}">
        <p14:creationId xmlns:p14="http://schemas.microsoft.com/office/powerpoint/2010/main" val="388247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A8940-F77E-48E8-9304-1269AF115027}"/>
              </a:ext>
            </a:extLst>
          </p:cNvPr>
          <p:cNvSpPr>
            <a:spLocks noGrp="1"/>
          </p:cNvSpPr>
          <p:nvPr>
            <p:ph type="title"/>
          </p:nvPr>
        </p:nvSpPr>
        <p:spPr/>
        <p:txBody>
          <a:bodyPr/>
          <a:lstStyle/>
          <a:p>
            <a:r>
              <a:rPr lang="nl-NL" dirty="0"/>
              <a:t>Geothermie</a:t>
            </a:r>
          </a:p>
        </p:txBody>
      </p:sp>
      <p:sp>
        <p:nvSpPr>
          <p:cNvPr id="3" name="Tijdelijke aanduiding voor inhoud 2">
            <a:extLst>
              <a:ext uri="{FF2B5EF4-FFF2-40B4-BE49-F238E27FC236}">
                <a16:creationId xmlns:a16="http://schemas.microsoft.com/office/drawing/2014/main" id="{630BECD4-3670-4EE3-8A4C-0123C8C79D5B}"/>
              </a:ext>
            </a:extLst>
          </p:cNvPr>
          <p:cNvSpPr>
            <a:spLocks noGrp="1"/>
          </p:cNvSpPr>
          <p:nvPr>
            <p:ph idx="1"/>
          </p:nvPr>
        </p:nvSpPr>
        <p:spPr>
          <a:xfrm>
            <a:off x="970962" y="1728000"/>
            <a:ext cx="5363850" cy="4351338"/>
          </a:xfrm>
        </p:spPr>
        <p:txBody>
          <a:bodyPr/>
          <a:lstStyle/>
          <a:p>
            <a:pPr indent="0">
              <a:buNone/>
            </a:pPr>
            <a:r>
              <a:rPr lang="nl-NL" dirty="0"/>
              <a:t>Geothermie vormt een duurzaam alternatief voor warmte uit fossiele brandstoffen, vooral in de glastuinbouw. </a:t>
            </a:r>
          </a:p>
          <a:p>
            <a:pPr indent="0">
              <a:buNone/>
            </a:pPr>
            <a:endParaRPr lang="nl-NL" dirty="0"/>
          </a:p>
          <a:p>
            <a:pPr indent="0">
              <a:buNone/>
            </a:pPr>
            <a:r>
              <a:rPr lang="nl-NL" dirty="0"/>
              <a:t>Vanuit een put pompen ze warm water van een diepte van 2 tot 3 kilometer uit de grond, waar de temperatuur 70 tot 90 graden Celsius is.</a:t>
            </a:r>
          </a:p>
        </p:txBody>
      </p:sp>
      <p:pic>
        <p:nvPicPr>
          <p:cNvPr id="4" name="Afbeelding 3">
            <a:extLst>
              <a:ext uri="{FF2B5EF4-FFF2-40B4-BE49-F238E27FC236}">
                <a16:creationId xmlns:a16="http://schemas.microsoft.com/office/drawing/2014/main" id="{65DAFCB0-AF72-45CF-B5C9-FAD4EAC3710A}"/>
              </a:ext>
            </a:extLst>
          </p:cNvPr>
          <p:cNvPicPr>
            <a:picLocks noChangeAspect="1"/>
          </p:cNvPicPr>
          <p:nvPr/>
        </p:nvPicPr>
        <p:blipFill>
          <a:blip r:embed="rId2"/>
          <a:stretch>
            <a:fillRect/>
          </a:stretch>
        </p:blipFill>
        <p:spPr>
          <a:xfrm>
            <a:off x="6857748" y="748733"/>
            <a:ext cx="2841408" cy="5533267"/>
          </a:xfrm>
          <a:prstGeom prst="rect">
            <a:avLst/>
          </a:prstGeom>
        </p:spPr>
      </p:pic>
    </p:spTree>
    <p:extLst>
      <p:ext uri="{BB962C8B-B14F-4D97-AF65-F5344CB8AC3E}">
        <p14:creationId xmlns:p14="http://schemas.microsoft.com/office/powerpoint/2010/main" val="93749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A8940-F77E-48E8-9304-1269AF115027}"/>
              </a:ext>
            </a:extLst>
          </p:cNvPr>
          <p:cNvSpPr>
            <a:spLocks noGrp="1"/>
          </p:cNvSpPr>
          <p:nvPr>
            <p:ph type="title"/>
          </p:nvPr>
        </p:nvSpPr>
        <p:spPr/>
        <p:txBody>
          <a:bodyPr/>
          <a:lstStyle/>
          <a:p>
            <a:r>
              <a:rPr lang="nl-NL" dirty="0"/>
              <a:t>Geothermie</a:t>
            </a:r>
          </a:p>
        </p:txBody>
      </p:sp>
      <p:sp>
        <p:nvSpPr>
          <p:cNvPr id="3" name="Tijdelijke aanduiding voor inhoud 2">
            <a:extLst>
              <a:ext uri="{FF2B5EF4-FFF2-40B4-BE49-F238E27FC236}">
                <a16:creationId xmlns:a16="http://schemas.microsoft.com/office/drawing/2014/main" id="{630BECD4-3670-4EE3-8A4C-0123C8C79D5B}"/>
              </a:ext>
            </a:extLst>
          </p:cNvPr>
          <p:cNvSpPr>
            <a:spLocks noGrp="1"/>
          </p:cNvSpPr>
          <p:nvPr>
            <p:ph idx="1"/>
          </p:nvPr>
        </p:nvSpPr>
        <p:spPr>
          <a:xfrm>
            <a:off x="970962" y="1656000"/>
            <a:ext cx="7975075" cy="4423338"/>
          </a:xfrm>
        </p:spPr>
        <p:txBody>
          <a:bodyPr/>
          <a:lstStyle/>
          <a:p>
            <a:pPr indent="0">
              <a:buNone/>
            </a:pPr>
            <a:r>
              <a:rPr lang="nl-NL" dirty="0"/>
              <a:t>Een pomp brengt het warme water vanuit de put naar warmtewisselaars om de kassen te verwarmen. </a:t>
            </a:r>
          </a:p>
          <a:p>
            <a:pPr indent="0">
              <a:buNone/>
            </a:pPr>
            <a:endParaRPr lang="nl-NL" dirty="0"/>
          </a:p>
          <a:p>
            <a:pPr indent="0">
              <a:buNone/>
            </a:pPr>
            <a:r>
              <a:rPr lang="nl-NL" dirty="0"/>
              <a:t>Het afgekoelde water gaat via een tweede put terug de grond in, zodat het weer kan worden opgewarmd. Het water gaat dus niet verloren.</a:t>
            </a:r>
          </a:p>
        </p:txBody>
      </p:sp>
      <p:pic>
        <p:nvPicPr>
          <p:cNvPr id="1026" name="Picture 2" descr="Eerste kwekerij met geothermische bron overgedragen - AAB NL - Adviesbureau  en makelaar Naaldwijk voor glastuinbouw">
            <a:extLst>
              <a:ext uri="{FF2B5EF4-FFF2-40B4-BE49-F238E27FC236}">
                <a16:creationId xmlns:a16="http://schemas.microsoft.com/office/drawing/2014/main" id="{EC5060C2-D705-473F-AC02-4C5C1C16D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846" y="4066442"/>
            <a:ext cx="4427085" cy="2607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95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5A8940-F77E-48E8-9304-1269AF115027}"/>
              </a:ext>
            </a:extLst>
          </p:cNvPr>
          <p:cNvSpPr>
            <a:spLocks noGrp="1"/>
          </p:cNvSpPr>
          <p:nvPr>
            <p:ph type="title"/>
          </p:nvPr>
        </p:nvSpPr>
        <p:spPr/>
        <p:txBody>
          <a:bodyPr/>
          <a:lstStyle/>
          <a:p>
            <a:r>
              <a:rPr lang="nl-NL" dirty="0"/>
              <a:t>Geothermie</a:t>
            </a:r>
          </a:p>
        </p:txBody>
      </p:sp>
      <p:sp>
        <p:nvSpPr>
          <p:cNvPr id="3" name="Tijdelijke aanduiding voor inhoud 2">
            <a:extLst>
              <a:ext uri="{FF2B5EF4-FFF2-40B4-BE49-F238E27FC236}">
                <a16:creationId xmlns:a16="http://schemas.microsoft.com/office/drawing/2014/main" id="{630BECD4-3670-4EE3-8A4C-0123C8C79D5B}"/>
              </a:ext>
            </a:extLst>
          </p:cNvPr>
          <p:cNvSpPr>
            <a:spLocks noGrp="1"/>
          </p:cNvSpPr>
          <p:nvPr>
            <p:ph idx="1"/>
          </p:nvPr>
        </p:nvSpPr>
        <p:spPr>
          <a:xfrm>
            <a:off x="970962" y="1728000"/>
            <a:ext cx="8041064" cy="4351338"/>
          </a:xfrm>
        </p:spPr>
        <p:txBody>
          <a:bodyPr/>
          <a:lstStyle/>
          <a:p>
            <a:pPr indent="0">
              <a:buNone/>
            </a:pPr>
            <a:r>
              <a:rPr lang="nl-NL" dirty="0"/>
              <a:t>Nadat de glastuinbouw in 2008 de eerste </a:t>
            </a:r>
            <a:r>
              <a:rPr lang="nl-NL" dirty="0" err="1"/>
              <a:t>aardwarmteinstallatie</a:t>
            </a:r>
            <a:r>
              <a:rPr lang="nl-NL" dirty="0"/>
              <a:t> in gebruik nam, heeft het gebruik van geothermie een vlucht genomen. </a:t>
            </a:r>
          </a:p>
          <a:p>
            <a:pPr indent="0">
              <a:buNone/>
            </a:pPr>
            <a:endParaRPr lang="nl-NL" dirty="0"/>
          </a:p>
          <a:p>
            <a:pPr indent="0">
              <a:buNone/>
            </a:pPr>
            <a:r>
              <a:rPr lang="nl-NL" dirty="0"/>
              <a:t>Met een groei van 10 procent in 2020 bedraagt de jaarlijkse besparing van 176 miljoen kubieke meter aardgas en een reductie van de CO2-uitstoot met 333.000 ton.</a:t>
            </a:r>
          </a:p>
        </p:txBody>
      </p:sp>
      <p:pic>
        <p:nvPicPr>
          <p:cNvPr id="4" name="Afbeelding 3">
            <a:extLst>
              <a:ext uri="{FF2B5EF4-FFF2-40B4-BE49-F238E27FC236}">
                <a16:creationId xmlns:a16="http://schemas.microsoft.com/office/drawing/2014/main" id="{C4B85C03-0807-42EA-BB71-C60C19C4E66F}"/>
              </a:ext>
            </a:extLst>
          </p:cNvPr>
          <p:cNvPicPr>
            <a:picLocks noChangeAspect="1"/>
          </p:cNvPicPr>
          <p:nvPr/>
        </p:nvPicPr>
        <p:blipFill>
          <a:blip r:embed="rId2"/>
          <a:stretch>
            <a:fillRect/>
          </a:stretch>
        </p:blipFill>
        <p:spPr>
          <a:xfrm>
            <a:off x="7993930" y="3882969"/>
            <a:ext cx="3874416" cy="2902072"/>
          </a:xfrm>
          <a:prstGeom prst="rect">
            <a:avLst/>
          </a:prstGeom>
        </p:spPr>
      </p:pic>
    </p:spTree>
    <p:extLst>
      <p:ext uri="{BB962C8B-B14F-4D97-AF65-F5344CB8AC3E}">
        <p14:creationId xmlns:p14="http://schemas.microsoft.com/office/powerpoint/2010/main" val="2355688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2CBB0-513A-4237-A95A-D145AAB264CC}"/>
              </a:ext>
            </a:extLst>
          </p:cNvPr>
          <p:cNvSpPr>
            <a:spLocks noGrp="1"/>
          </p:cNvSpPr>
          <p:nvPr>
            <p:ph type="title"/>
          </p:nvPr>
        </p:nvSpPr>
        <p:spPr/>
        <p:txBody>
          <a:bodyPr/>
          <a:lstStyle/>
          <a:p>
            <a:r>
              <a:rPr lang="nl-NL" dirty="0"/>
              <a:t>Elektrische ketel</a:t>
            </a:r>
          </a:p>
        </p:txBody>
      </p:sp>
      <p:sp>
        <p:nvSpPr>
          <p:cNvPr id="3" name="Tijdelijke aanduiding voor inhoud 2">
            <a:extLst>
              <a:ext uri="{FF2B5EF4-FFF2-40B4-BE49-F238E27FC236}">
                <a16:creationId xmlns:a16="http://schemas.microsoft.com/office/drawing/2014/main" id="{0351582B-9DCB-4C97-ADF6-9CBD3DE6ADE4}"/>
              </a:ext>
            </a:extLst>
          </p:cNvPr>
          <p:cNvSpPr>
            <a:spLocks noGrp="1"/>
          </p:cNvSpPr>
          <p:nvPr>
            <p:ph idx="1"/>
          </p:nvPr>
        </p:nvSpPr>
        <p:spPr>
          <a:xfrm>
            <a:off x="826515" y="1656000"/>
            <a:ext cx="7740000" cy="4351338"/>
          </a:xfrm>
        </p:spPr>
        <p:txBody>
          <a:bodyPr>
            <a:normAutofit fontScale="92500" lnSpcReduction="20000"/>
          </a:bodyPr>
          <a:lstStyle/>
          <a:p>
            <a:pPr indent="0">
              <a:buNone/>
            </a:pPr>
            <a:r>
              <a:rPr lang="nl-NL" dirty="0"/>
              <a:t>Om pieken en dalen in groene elektriciteitsproductie door zon en wind snel te kunnen opvangen en om te zetten in nuttig te gebruiken energie, zal meer moeten worden geïnvesteerd in flexibiliteit en daar is de glastuinbouwsector een ideale partij voor. </a:t>
            </a:r>
          </a:p>
          <a:p>
            <a:pPr indent="0">
              <a:buNone/>
            </a:pPr>
            <a:endParaRPr lang="nl-NL" dirty="0"/>
          </a:p>
          <a:p>
            <a:pPr indent="0">
              <a:buNone/>
            </a:pPr>
            <a:r>
              <a:rPr lang="nl-NL" dirty="0"/>
              <a:t>De sector kan snel productiecapaciteit bijschakelen met de WKK of stroom afnemen met een elektrische ketel en ‘power’ omzetten naar warmte. </a:t>
            </a:r>
          </a:p>
          <a:p>
            <a:pPr indent="0">
              <a:buNone/>
            </a:pPr>
            <a:endParaRPr lang="nl-NL" dirty="0"/>
          </a:p>
          <a:p>
            <a:pPr indent="0">
              <a:buNone/>
            </a:pPr>
            <a:r>
              <a:rPr lang="nl-NL" dirty="0"/>
              <a:t>In de glastuinbouw beschikken veel kwekers over grote warmtebuffers, waarin de geproduceerde warmte eenvoudig kan worden opgeslagen en gedurende het grootste deel van het jaar (ook ‘s nacht in de zomermaanden) kan worden gebruikt in de kas.</a:t>
            </a:r>
          </a:p>
          <a:p>
            <a:endParaRPr lang="nl-NL" dirty="0"/>
          </a:p>
        </p:txBody>
      </p:sp>
      <p:pic>
        <p:nvPicPr>
          <p:cNvPr id="4" name="Afbeelding 3">
            <a:extLst>
              <a:ext uri="{FF2B5EF4-FFF2-40B4-BE49-F238E27FC236}">
                <a16:creationId xmlns:a16="http://schemas.microsoft.com/office/drawing/2014/main" id="{F01F443B-452B-43BB-A7C1-DF0EBE6B89DB}"/>
              </a:ext>
            </a:extLst>
          </p:cNvPr>
          <p:cNvPicPr>
            <a:picLocks noChangeAspect="1"/>
          </p:cNvPicPr>
          <p:nvPr/>
        </p:nvPicPr>
        <p:blipFill>
          <a:blip r:embed="rId2"/>
          <a:stretch>
            <a:fillRect/>
          </a:stretch>
        </p:blipFill>
        <p:spPr>
          <a:xfrm>
            <a:off x="8899217" y="4506012"/>
            <a:ext cx="3292783" cy="2351988"/>
          </a:xfrm>
          <a:prstGeom prst="rect">
            <a:avLst/>
          </a:prstGeom>
        </p:spPr>
      </p:pic>
    </p:spTree>
    <p:extLst>
      <p:ext uri="{BB962C8B-B14F-4D97-AF65-F5344CB8AC3E}">
        <p14:creationId xmlns:p14="http://schemas.microsoft.com/office/powerpoint/2010/main" val="16973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2CBB0-513A-4237-A95A-D145AAB264CC}"/>
              </a:ext>
            </a:extLst>
          </p:cNvPr>
          <p:cNvSpPr>
            <a:spLocks noGrp="1"/>
          </p:cNvSpPr>
          <p:nvPr>
            <p:ph type="title"/>
          </p:nvPr>
        </p:nvSpPr>
        <p:spPr/>
        <p:txBody>
          <a:bodyPr/>
          <a:lstStyle/>
          <a:p>
            <a:r>
              <a:rPr lang="nl-NL" dirty="0"/>
              <a:t>Elektrische ketel</a:t>
            </a:r>
          </a:p>
        </p:txBody>
      </p:sp>
      <p:sp>
        <p:nvSpPr>
          <p:cNvPr id="3" name="Tijdelijke aanduiding voor inhoud 2">
            <a:extLst>
              <a:ext uri="{FF2B5EF4-FFF2-40B4-BE49-F238E27FC236}">
                <a16:creationId xmlns:a16="http://schemas.microsoft.com/office/drawing/2014/main" id="{0351582B-9DCB-4C97-ADF6-9CBD3DE6ADE4}"/>
              </a:ext>
            </a:extLst>
          </p:cNvPr>
          <p:cNvSpPr>
            <a:spLocks noGrp="1"/>
          </p:cNvSpPr>
          <p:nvPr>
            <p:ph idx="1"/>
          </p:nvPr>
        </p:nvSpPr>
        <p:spPr>
          <a:xfrm>
            <a:off x="826515" y="1656000"/>
            <a:ext cx="8675703" cy="4351338"/>
          </a:xfrm>
        </p:spPr>
        <p:txBody>
          <a:bodyPr>
            <a:normAutofit lnSpcReduction="10000"/>
          </a:bodyPr>
          <a:lstStyle/>
          <a:p>
            <a:pPr indent="0">
              <a:buNone/>
            </a:pPr>
            <a:r>
              <a:rPr lang="nl-NL" dirty="0"/>
              <a:t>Om een elektrische ketel van enig vermogen te installeren, is een forse netaansluiting nodig en al aanwezig op bedrijven die over warmte/kracht koppeling beschikken. </a:t>
            </a:r>
          </a:p>
          <a:p>
            <a:pPr indent="0">
              <a:buNone/>
            </a:pPr>
            <a:endParaRPr lang="nl-NL" dirty="0"/>
          </a:p>
          <a:p>
            <a:pPr indent="0">
              <a:buNone/>
            </a:pPr>
            <a:r>
              <a:rPr lang="nl-NL" dirty="0"/>
              <a:t>Vooral in het voorjaar en de zomerperiode, wanneer de vraag naar elektriciteit lager is en de productie van zon- en windenergie piekt, zien we steeds vaker dalende tot zelfs negatieve stroomprijzen op de spotmarkt. </a:t>
            </a:r>
          </a:p>
          <a:p>
            <a:pPr indent="0">
              <a:buNone/>
            </a:pPr>
            <a:endParaRPr lang="nl-NL" dirty="0"/>
          </a:p>
          <a:p>
            <a:pPr indent="0">
              <a:buNone/>
            </a:pPr>
            <a:r>
              <a:rPr lang="nl-NL" dirty="0"/>
              <a:t>Negatief betekent in dit verband dat de verbruiker geld toe krijgt voor de stroom die hij in het desbetreffende tijdslot inkoopt én afneemt!</a:t>
            </a:r>
          </a:p>
        </p:txBody>
      </p:sp>
      <p:pic>
        <p:nvPicPr>
          <p:cNvPr id="4" name="Afbeelding 3">
            <a:extLst>
              <a:ext uri="{FF2B5EF4-FFF2-40B4-BE49-F238E27FC236}">
                <a16:creationId xmlns:a16="http://schemas.microsoft.com/office/drawing/2014/main" id="{19137565-066E-403E-A85E-974498F8DE6D}"/>
              </a:ext>
            </a:extLst>
          </p:cNvPr>
          <p:cNvPicPr>
            <a:picLocks noChangeAspect="1"/>
          </p:cNvPicPr>
          <p:nvPr/>
        </p:nvPicPr>
        <p:blipFill>
          <a:blip r:embed="rId2"/>
          <a:stretch>
            <a:fillRect/>
          </a:stretch>
        </p:blipFill>
        <p:spPr>
          <a:xfrm>
            <a:off x="9096964" y="5343525"/>
            <a:ext cx="3028950" cy="1514475"/>
          </a:xfrm>
          <a:prstGeom prst="rect">
            <a:avLst/>
          </a:prstGeom>
        </p:spPr>
      </p:pic>
    </p:spTree>
    <p:extLst>
      <p:ext uri="{BB962C8B-B14F-4D97-AF65-F5344CB8AC3E}">
        <p14:creationId xmlns:p14="http://schemas.microsoft.com/office/powerpoint/2010/main" val="237310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2CBB0-513A-4237-A95A-D145AAB264CC}"/>
              </a:ext>
            </a:extLst>
          </p:cNvPr>
          <p:cNvSpPr>
            <a:spLocks noGrp="1"/>
          </p:cNvSpPr>
          <p:nvPr>
            <p:ph type="title"/>
          </p:nvPr>
        </p:nvSpPr>
        <p:spPr/>
        <p:txBody>
          <a:bodyPr/>
          <a:lstStyle/>
          <a:p>
            <a:r>
              <a:rPr lang="nl-NL" dirty="0"/>
              <a:t>Elektrische ketel</a:t>
            </a:r>
          </a:p>
        </p:txBody>
      </p:sp>
      <p:sp>
        <p:nvSpPr>
          <p:cNvPr id="3" name="Tijdelijke aanduiding voor inhoud 2">
            <a:extLst>
              <a:ext uri="{FF2B5EF4-FFF2-40B4-BE49-F238E27FC236}">
                <a16:creationId xmlns:a16="http://schemas.microsoft.com/office/drawing/2014/main" id="{0351582B-9DCB-4C97-ADF6-9CBD3DE6ADE4}"/>
              </a:ext>
            </a:extLst>
          </p:cNvPr>
          <p:cNvSpPr>
            <a:spLocks noGrp="1"/>
          </p:cNvSpPr>
          <p:nvPr>
            <p:ph idx="1"/>
          </p:nvPr>
        </p:nvSpPr>
        <p:spPr>
          <a:xfrm>
            <a:off x="756000" y="1656000"/>
            <a:ext cx="7740000" cy="4351338"/>
          </a:xfrm>
        </p:spPr>
        <p:txBody>
          <a:bodyPr>
            <a:normAutofit/>
          </a:bodyPr>
          <a:lstStyle/>
          <a:p>
            <a:pPr indent="0">
              <a:buNone/>
            </a:pPr>
            <a:endParaRPr lang="nl-NL" dirty="0"/>
          </a:p>
          <a:p>
            <a:pPr indent="0">
              <a:buNone/>
            </a:pPr>
            <a:r>
              <a:rPr lang="nl-NL" dirty="0"/>
              <a:t>Een elektrische ketel heeft nog veel meer voordelen:</a:t>
            </a:r>
          </a:p>
          <a:p>
            <a:pPr indent="0">
              <a:buNone/>
            </a:pPr>
            <a:endParaRPr lang="nl-NL" dirty="0"/>
          </a:p>
          <a:p>
            <a:pPr marL="342900" indent="-342900"/>
            <a:r>
              <a:rPr lang="nl-NL" dirty="0"/>
              <a:t>Eenvoudige te installeren,</a:t>
            </a:r>
          </a:p>
          <a:p>
            <a:pPr marL="342900" indent="-342900"/>
            <a:r>
              <a:rPr lang="nl-NL" dirty="0"/>
              <a:t>Zeer hoog rendement, </a:t>
            </a:r>
          </a:p>
          <a:p>
            <a:pPr marL="342900" indent="-342900"/>
            <a:r>
              <a:rPr lang="nl-NL" dirty="0"/>
              <a:t>Groot regelbereik, </a:t>
            </a:r>
          </a:p>
          <a:p>
            <a:pPr marL="342900" indent="-342900"/>
            <a:r>
              <a:rPr lang="nl-NL" dirty="0"/>
              <a:t>Snel opschakelen bij warmtevraag, </a:t>
            </a:r>
          </a:p>
          <a:p>
            <a:pPr marL="342900" indent="-342900"/>
            <a:r>
              <a:rPr lang="nl-NL" dirty="0"/>
              <a:t>Duurzaam </a:t>
            </a:r>
          </a:p>
          <a:p>
            <a:pPr marL="342900" indent="-342900"/>
            <a:r>
              <a:rPr lang="nl-NL" dirty="0"/>
              <a:t>Lage onderhoudskosten. </a:t>
            </a:r>
          </a:p>
        </p:txBody>
      </p:sp>
      <p:pic>
        <p:nvPicPr>
          <p:cNvPr id="4" name="Afbeelding 3">
            <a:extLst>
              <a:ext uri="{FF2B5EF4-FFF2-40B4-BE49-F238E27FC236}">
                <a16:creationId xmlns:a16="http://schemas.microsoft.com/office/drawing/2014/main" id="{3E8CC59A-865E-409A-8500-C35D4E02EDD0}"/>
              </a:ext>
            </a:extLst>
          </p:cNvPr>
          <p:cNvPicPr>
            <a:picLocks noChangeAspect="1"/>
          </p:cNvPicPr>
          <p:nvPr/>
        </p:nvPicPr>
        <p:blipFill rotWithShape="1">
          <a:blip r:embed="rId2"/>
          <a:srcRect b="14067"/>
          <a:stretch/>
        </p:blipFill>
        <p:spPr>
          <a:xfrm>
            <a:off x="8229600" y="256536"/>
            <a:ext cx="3732916" cy="2513182"/>
          </a:xfrm>
          <a:prstGeom prst="rect">
            <a:avLst/>
          </a:prstGeom>
        </p:spPr>
      </p:pic>
    </p:spTree>
    <p:extLst>
      <p:ext uri="{BB962C8B-B14F-4D97-AF65-F5344CB8AC3E}">
        <p14:creationId xmlns:p14="http://schemas.microsoft.com/office/powerpoint/2010/main" val="751363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778466" y="855677"/>
            <a:ext cx="8260884" cy="1041387"/>
          </a:xfrm>
        </p:spPr>
        <p:txBody>
          <a:bodyPr/>
          <a:lstStyle/>
          <a:p>
            <a:pPr eaLnBrk="1" hangingPunct="1"/>
            <a:r>
              <a:rPr lang="nl-NL" altLang="nl-NL" b="1" dirty="0"/>
              <a:t>Verwarming in kassen</a:t>
            </a:r>
          </a:p>
        </p:txBody>
      </p:sp>
      <p:pic>
        <p:nvPicPr>
          <p:cNvPr id="2" name="Afbeelding 1">
            <a:extLst>
              <a:ext uri="{FF2B5EF4-FFF2-40B4-BE49-F238E27FC236}">
                <a16:creationId xmlns:a16="http://schemas.microsoft.com/office/drawing/2014/main" id="{E80160F0-C11C-4C90-B868-AA4B95AEB52D}"/>
              </a:ext>
            </a:extLst>
          </p:cNvPr>
          <p:cNvPicPr>
            <a:picLocks noChangeAspect="1"/>
          </p:cNvPicPr>
          <p:nvPr/>
        </p:nvPicPr>
        <p:blipFill>
          <a:blip r:embed="rId3"/>
          <a:stretch>
            <a:fillRect/>
          </a:stretch>
        </p:blipFill>
        <p:spPr>
          <a:xfrm>
            <a:off x="1635854" y="2588893"/>
            <a:ext cx="7885652" cy="2455818"/>
          </a:xfrm>
          <a:prstGeom prst="rect">
            <a:avLst/>
          </a:prstGeom>
        </p:spPr>
      </p:pic>
    </p:spTree>
    <p:extLst>
      <p:ext uri="{BB962C8B-B14F-4D97-AF65-F5344CB8AC3E}">
        <p14:creationId xmlns:p14="http://schemas.microsoft.com/office/powerpoint/2010/main" val="15791697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7956" y="592001"/>
            <a:ext cx="8017968" cy="996950"/>
          </a:xfrm>
        </p:spPr>
        <p:txBody>
          <a:bodyPr/>
          <a:lstStyle/>
          <a:p>
            <a:pPr eaLnBrk="1" hangingPunct="1"/>
            <a:r>
              <a:rPr lang="nl-NL" altLang="nl-NL" b="1" dirty="0"/>
              <a:t>Warmtebuffer</a:t>
            </a:r>
          </a:p>
        </p:txBody>
      </p:sp>
      <p:sp>
        <p:nvSpPr>
          <p:cNvPr id="3" name="Tijdelijke aanduiding voor inhoud 2">
            <a:extLst>
              <a:ext uri="{FF2B5EF4-FFF2-40B4-BE49-F238E27FC236}">
                <a16:creationId xmlns:a16="http://schemas.microsoft.com/office/drawing/2014/main" id="{478F7B8F-284F-4F44-9249-987446B3A171}"/>
              </a:ext>
            </a:extLst>
          </p:cNvPr>
          <p:cNvSpPr>
            <a:spLocks noGrp="1"/>
          </p:cNvSpPr>
          <p:nvPr>
            <p:ph idx="1"/>
          </p:nvPr>
        </p:nvSpPr>
        <p:spPr>
          <a:xfrm>
            <a:off x="947956" y="1728000"/>
            <a:ext cx="8844044" cy="4351338"/>
          </a:xfrm>
        </p:spPr>
        <p:txBody>
          <a:bodyPr>
            <a:normAutofit/>
          </a:bodyPr>
          <a:lstStyle/>
          <a:p>
            <a:pPr indent="0">
              <a:buNone/>
            </a:pPr>
            <a:r>
              <a:rPr lang="nl-NL" b="1" dirty="0"/>
              <a:t>Conventioneel buffersysteem</a:t>
            </a:r>
          </a:p>
          <a:p>
            <a:pPr indent="0">
              <a:buNone/>
            </a:pPr>
            <a:br>
              <a:rPr lang="nl-NL" dirty="0"/>
            </a:br>
            <a:r>
              <a:rPr lang="nl-NL" dirty="0"/>
              <a:t>Een conventioneel buffersysteem is aangelegd om de buffer te gebruiken voor opslag van warmte die vrijkomt bij het CO</a:t>
            </a:r>
            <a:r>
              <a:rPr lang="nl-NL" baseline="-25000" dirty="0"/>
              <a:t>2</a:t>
            </a:r>
            <a:r>
              <a:rPr lang="nl-NL" dirty="0"/>
              <a:t>-doseren.</a:t>
            </a:r>
          </a:p>
          <a:p>
            <a:pPr indent="0">
              <a:buNone/>
            </a:pPr>
            <a:endParaRPr lang="nl-NL" dirty="0"/>
          </a:p>
          <a:p>
            <a:pPr indent="0">
              <a:buNone/>
            </a:pPr>
            <a:r>
              <a:rPr lang="nl-NL" dirty="0"/>
              <a:t>Overdag tijdens het CO</a:t>
            </a:r>
            <a:r>
              <a:rPr lang="nl-NL" baseline="-25000" dirty="0"/>
              <a:t>2</a:t>
            </a:r>
            <a:r>
              <a:rPr lang="nl-NL" dirty="0"/>
              <a:t>-doseren wordt de buffer geladen en ´s nachts als er geen CO</a:t>
            </a:r>
            <a:r>
              <a:rPr lang="nl-NL" baseline="-25000" dirty="0"/>
              <a:t>2</a:t>
            </a:r>
            <a:r>
              <a:rPr lang="nl-NL" dirty="0"/>
              <a:t>, maar wel warmte nodig is dan wordt de buffer geleegd.</a:t>
            </a:r>
          </a:p>
          <a:p>
            <a:pPr indent="0">
              <a:buNone/>
            </a:pPr>
            <a:endParaRPr lang="nl-NL" dirty="0"/>
          </a:p>
        </p:txBody>
      </p:sp>
      <p:pic>
        <p:nvPicPr>
          <p:cNvPr id="2" name="Afbeelding 1">
            <a:extLst>
              <a:ext uri="{FF2B5EF4-FFF2-40B4-BE49-F238E27FC236}">
                <a16:creationId xmlns:a16="http://schemas.microsoft.com/office/drawing/2014/main" id="{852D0B27-2AEF-4198-BFFC-4FDE64327E12}"/>
              </a:ext>
            </a:extLst>
          </p:cNvPr>
          <p:cNvPicPr>
            <a:picLocks noChangeAspect="1"/>
          </p:cNvPicPr>
          <p:nvPr/>
        </p:nvPicPr>
        <p:blipFill>
          <a:blip r:embed="rId3"/>
          <a:stretch>
            <a:fillRect/>
          </a:stretch>
        </p:blipFill>
        <p:spPr>
          <a:xfrm>
            <a:off x="8844967" y="4877149"/>
            <a:ext cx="2857500" cy="1600200"/>
          </a:xfrm>
          <a:prstGeom prst="rect">
            <a:avLst/>
          </a:prstGeom>
        </p:spPr>
      </p:pic>
    </p:spTree>
    <p:extLst>
      <p:ext uri="{BB962C8B-B14F-4D97-AF65-F5344CB8AC3E}">
        <p14:creationId xmlns:p14="http://schemas.microsoft.com/office/powerpoint/2010/main" val="3181739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Warmte buffer</a:t>
            </a:r>
          </a:p>
        </p:txBody>
      </p:sp>
      <p:pic>
        <p:nvPicPr>
          <p:cNvPr id="2" name="Tijdelijke aanduiding voor inhoud 1">
            <a:extLst>
              <a:ext uri="{FF2B5EF4-FFF2-40B4-BE49-F238E27FC236}">
                <a16:creationId xmlns:a16="http://schemas.microsoft.com/office/drawing/2014/main" id="{AF05B34B-BA92-4563-83DC-EE6D421B1849}"/>
              </a:ext>
            </a:extLst>
          </p:cNvPr>
          <p:cNvPicPr>
            <a:picLocks noGrp="1" noChangeAspect="1"/>
          </p:cNvPicPr>
          <p:nvPr>
            <p:ph idx="1"/>
          </p:nvPr>
        </p:nvPicPr>
        <p:blipFill>
          <a:blip r:embed="rId3"/>
          <a:stretch>
            <a:fillRect/>
          </a:stretch>
        </p:blipFill>
        <p:spPr>
          <a:xfrm>
            <a:off x="529185" y="2256001"/>
            <a:ext cx="9312399" cy="2957636"/>
          </a:xfrm>
          <a:prstGeom prst="rect">
            <a:avLst/>
          </a:prstGeom>
        </p:spPr>
      </p:pic>
    </p:spTree>
    <p:extLst>
      <p:ext uri="{BB962C8B-B14F-4D97-AF65-F5344CB8AC3E}">
        <p14:creationId xmlns:p14="http://schemas.microsoft.com/office/powerpoint/2010/main" val="325669946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947956" y="592001"/>
            <a:ext cx="8017968" cy="996950"/>
          </a:xfrm>
        </p:spPr>
        <p:txBody>
          <a:bodyPr/>
          <a:lstStyle/>
          <a:p>
            <a:pPr eaLnBrk="1" hangingPunct="1"/>
            <a:r>
              <a:rPr lang="nl-NL" altLang="nl-NL" b="1" dirty="0"/>
              <a:t>Warmtebuffer</a:t>
            </a:r>
          </a:p>
        </p:txBody>
      </p:sp>
      <p:sp>
        <p:nvSpPr>
          <p:cNvPr id="3" name="Tijdelijke aanduiding voor inhoud 2">
            <a:extLst>
              <a:ext uri="{FF2B5EF4-FFF2-40B4-BE49-F238E27FC236}">
                <a16:creationId xmlns:a16="http://schemas.microsoft.com/office/drawing/2014/main" id="{478F7B8F-284F-4F44-9249-987446B3A171}"/>
              </a:ext>
            </a:extLst>
          </p:cNvPr>
          <p:cNvSpPr>
            <a:spLocks noGrp="1"/>
          </p:cNvSpPr>
          <p:nvPr>
            <p:ph idx="1"/>
          </p:nvPr>
        </p:nvSpPr>
        <p:spPr>
          <a:xfrm>
            <a:off x="1040235" y="1803501"/>
            <a:ext cx="8844044" cy="4351338"/>
          </a:xfrm>
        </p:spPr>
        <p:txBody>
          <a:bodyPr>
            <a:normAutofit/>
          </a:bodyPr>
          <a:lstStyle/>
          <a:p>
            <a:pPr indent="0">
              <a:buNone/>
            </a:pPr>
            <a:r>
              <a:rPr lang="nl-NL" b="1" dirty="0"/>
              <a:t>Conventioneel buffersysteem</a:t>
            </a:r>
          </a:p>
          <a:p>
            <a:pPr indent="0">
              <a:buNone/>
            </a:pPr>
            <a:br>
              <a:rPr lang="nl-NL" dirty="0"/>
            </a:br>
            <a:r>
              <a:rPr lang="nl-NL" dirty="0"/>
              <a:t>Gelijker tijd vullen van de buffer en warmte leveren vanuit de buffer is niet mogelijk. Er kan wel gelijker tijd warmte vanuit de ketel naar de kas en naar de buffer gaan. </a:t>
            </a:r>
          </a:p>
          <a:p>
            <a:pPr indent="0">
              <a:buNone/>
            </a:pPr>
            <a:endParaRPr lang="nl-NL" dirty="0"/>
          </a:p>
          <a:p>
            <a:pPr indent="0">
              <a:buNone/>
            </a:pPr>
            <a:r>
              <a:rPr lang="nl-NL" dirty="0"/>
              <a:t>Bij het ontladen van de buffer is het wel mogelijk warmte bij te leveren vanuit de ketel.</a:t>
            </a:r>
          </a:p>
          <a:p>
            <a:pPr indent="0">
              <a:buNone/>
            </a:pPr>
            <a:endParaRPr lang="nl-NL" dirty="0"/>
          </a:p>
          <a:p>
            <a:pPr indent="0">
              <a:buNone/>
            </a:pPr>
            <a:r>
              <a:rPr lang="nl-NL" dirty="0"/>
              <a:t>Als de temperatuur van het water uit de buffer niet hoog genoeg is dan zal de ketel warmte bij gaan leveren.</a:t>
            </a:r>
          </a:p>
        </p:txBody>
      </p:sp>
      <p:pic>
        <p:nvPicPr>
          <p:cNvPr id="4" name="Afbeelding 3">
            <a:extLst>
              <a:ext uri="{FF2B5EF4-FFF2-40B4-BE49-F238E27FC236}">
                <a16:creationId xmlns:a16="http://schemas.microsoft.com/office/drawing/2014/main" id="{AB3FB5FF-0D17-41F9-BC50-86CDFD6F3A66}"/>
              </a:ext>
            </a:extLst>
          </p:cNvPr>
          <p:cNvPicPr>
            <a:picLocks noChangeAspect="1"/>
          </p:cNvPicPr>
          <p:nvPr/>
        </p:nvPicPr>
        <p:blipFill>
          <a:blip r:embed="rId3"/>
          <a:stretch>
            <a:fillRect/>
          </a:stretch>
        </p:blipFill>
        <p:spPr>
          <a:xfrm>
            <a:off x="7622931" y="371427"/>
            <a:ext cx="4220308" cy="2125163"/>
          </a:xfrm>
          <a:prstGeom prst="rect">
            <a:avLst/>
          </a:prstGeom>
        </p:spPr>
      </p:pic>
    </p:spTree>
    <p:extLst>
      <p:ext uri="{BB962C8B-B14F-4D97-AF65-F5344CB8AC3E}">
        <p14:creationId xmlns:p14="http://schemas.microsoft.com/office/powerpoint/2010/main" val="22831823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Centrale verwarming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717445"/>
            <a:ext cx="7886699" cy="4738260"/>
          </a:xfrm>
        </p:spPr>
        <p:txBody>
          <a:bodyPr>
            <a:normAutofit/>
          </a:bodyPr>
          <a:lstStyle/>
          <a:p>
            <a:pPr indent="0">
              <a:buNone/>
              <a:defRPr/>
            </a:pPr>
            <a:r>
              <a:rPr lang="nl-NL" dirty="0"/>
              <a:t>Bij een centrale kasverwarming wordt er via buizen warm water afgevoerd naar de plekken waar warmte nodig is. Dat kan op een aantal verschillende manieren:</a:t>
            </a:r>
          </a:p>
          <a:p>
            <a:pPr indent="0">
              <a:buNone/>
              <a:defRPr/>
            </a:pPr>
            <a:endParaRPr lang="nl-NL" dirty="0"/>
          </a:p>
          <a:p>
            <a:pPr marL="342900" indent="-342900">
              <a:defRPr/>
            </a:pPr>
            <a:r>
              <a:rPr lang="nl-NL" dirty="0"/>
              <a:t>Grondverwarming</a:t>
            </a:r>
          </a:p>
          <a:p>
            <a:pPr marL="342900" indent="-342900">
              <a:defRPr/>
            </a:pPr>
            <a:r>
              <a:rPr lang="nl-NL" dirty="0" err="1"/>
              <a:t>Bedverwarming</a:t>
            </a:r>
            <a:endParaRPr lang="nl-NL" dirty="0"/>
          </a:p>
          <a:p>
            <a:pPr marL="342900" indent="-342900">
              <a:defRPr/>
            </a:pPr>
            <a:r>
              <a:rPr lang="nl-NL" dirty="0"/>
              <a:t>Gewasverwarming</a:t>
            </a:r>
          </a:p>
          <a:p>
            <a:pPr marL="342900" indent="-342900">
              <a:defRPr/>
            </a:pPr>
            <a:r>
              <a:rPr lang="nl-NL" dirty="0"/>
              <a:t>Kasluchtverwarming</a:t>
            </a:r>
          </a:p>
          <a:p>
            <a:pPr marL="342900" indent="-342900">
              <a:defRPr/>
            </a:pPr>
            <a:r>
              <a:rPr lang="nl-NL" dirty="0"/>
              <a:t>Tafelverwarming</a:t>
            </a:r>
          </a:p>
          <a:p>
            <a:pPr marL="342900" indent="-342900">
              <a:defRPr/>
            </a:pPr>
            <a:endParaRPr lang="nl-NL" sz="2000" dirty="0"/>
          </a:p>
          <a:p>
            <a:pPr marL="342900" indent="-342900">
              <a:defRPr/>
            </a:pPr>
            <a:endParaRPr lang="nl-NL" sz="2000" dirty="0"/>
          </a:p>
          <a:p>
            <a:pPr indent="0">
              <a:buNone/>
              <a:defRPr/>
            </a:pPr>
            <a:endParaRPr lang="nl-NL" dirty="0"/>
          </a:p>
          <a:p>
            <a:pPr indent="0">
              <a:buNone/>
              <a:defRPr/>
            </a:pPr>
            <a:endParaRPr lang="nl-NL" dirty="0"/>
          </a:p>
        </p:txBody>
      </p:sp>
      <p:pic>
        <p:nvPicPr>
          <p:cNvPr id="3" name="Afbeelding 2">
            <a:extLst>
              <a:ext uri="{FF2B5EF4-FFF2-40B4-BE49-F238E27FC236}">
                <a16:creationId xmlns:a16="http://schemas.microsoft.com/office/drawing/2014/main" id="{16ABD681-3A2A-4F1A-8596-699716695CA0}"/>
              </a:ext>
            </a:extLst>
          </p:cNvPr>
          <p:cNvPicPr>
            <a:picLocks noChangeAspect="1"/>
          </p:cNvPicPr>
          <p:nvPr/>
        </p:nvPicPr>
        <p:blipFill>
          <a:blip r:embed="rId3"/>
          <a:stretch>
            <a:fillRect/>
          </a:stretch>
        </p:blipFill>
        <p:spPr>
          <a:xfrm>
            <a:off x="6096000" y="4456235"/>
            <a:ext cx="4882743" cy="2119196"/>
          </a:xfrm>
          <a:prstGeom prst="rect">
            <a:avLst/>
          </a:prstGeom>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6" end="6"/>
                                            </p:txEl>
                                          </p:spTgt>
                                        </p:tgtEl>
                                        <p:attrNameLst>
                                          <p:attrName>style.visibility</p:attrName>
                                        </p:attrNameLst>
                                      </p:cBhvr>
                                      <p:to>
                                        <p:strVal val="visible"/>
                                      </p:to>
                                    </p:set>
                                    <p:anim calcmode="lin" valueType="num">
                                      <p:cBhvr additive="base">
                                        <p:cTn id="3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Grondverwarming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346131" cy="4738260"/>
          </a:xfrm>
        </p:spPr>
        <p:txBody>
          <a:bodyPr>
            <a:normAutofit/>
          </a:bodyPr>
          <a:lstStyle/>
          <a:p>
            <a:pPr indent="0">
              <a:buNone/>
              <a:defRPr/>
            </a:pPr>
            <a:r>
              <a:rPr lang="nl-NL" dirty="0"/>
              <a:t>Zoals de naam al doet vermoeden, wordt bij grondverwarming de kas verwarmd via de grond. </a:t>
            </a:r>
          </a:p>
          <a:p>
            <a:pPr indent="0">
              <a:buNone/>
              <a:defRPr/>
            </a:pPr>
            <a:endParaRPr lang="nl-NL" dirty="0"/>
          </a:p>
          <a:p>
            <a:pPr indent="0">
              <a:buNone/>
              <a:defRPr/>
            </a:pPr>
            <a:r>
              <a:rPr lang="nl-NL" dirty="0"/>
              <a:t>Dit gaat via buizen die zich onder de grond bevinden. </a:t>
            </a:r>
            <a:br>
              <a:rPr lang="nl-NL" dirty="0"/>
            </a:br>
            <a:r>
              <a:rPr lang="nl-NL" dirty="0"/>
              <a:t>Omdat de buizen vatbaar zijn voor mest en organische stoffen, zijn deze buizen gemaakt van polytheen. </a:t>
            </a:r>
          </a:p>
          <a:p>
            <a:pPr indent="0">
              <a:buNone/>
              <a:defRPr/>
            </a:pPr>
            <a:endParaRPr lang="nl-NL" dirty="0"/>
          </a:p>
          <a:p>
            <a:pPr indent="0">
              <a:buNone/>
              <a:defRPr/>
            </a:pPr>
            <a:r>
              <a:rPr lang="nl-NL" dirty="0"/>
              <a:t>De maximale watertemperatuur bij grondverwarming is 40 graden. </a:t>
            </a:r>
          </a:p>
        </p:txBody>
      </p:sp>
      <p:pic>
        <p:nvPicPr>
          <p:cNvPr id="2" name="Afbeelding 1">
            <a:extLst>
              <a:ext uri="{FF2B5EF4-FFF2-40B4-BE49-F238E27FC236}">
                <a16:creationId xmlns:a16="http://schemas.microsoft.com/office/drawing/2014/main" id="{E4E17E8C-D344-44A1-9D10-F49C6A83CD15}"/>
              </a:ext>
            </a:extLst>
          </p:cNvPr>
          <p:cNvPicPr>
            <a:picLocks noChangeAspect="1"/>
          </p:cNvPicPr>
          <p:nvPr/>
        </p:nvPicPr>
        <p:blipFill>
          <a:blip r:embed="rId3"/>
          <a:stretch>
            <a:fillRect/>
          </a:stretch>
        </p:blipFill>
        <p:spPr>
          <a:xfrm>
            <a:off x="9138872" y="4441581"/>
            <a:ext cx="2266950" cy="2019300"/>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Bedverwarming</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796576"/>
            <a:ext cx="7704291" cy="4738260"/>
          </a:xfrm>
        </p:spPr>
        <p:txBody>
          <a:bodyPr>
            <a:normAutofit/>
          </a:bodyPr>
          <a:lstStyle/>
          <a:p>
            <a:pPr indent="0">
              <a:buNone/>
              <a:defRPr/>
            </a:pPr>
            <a:r>
              <a:rPr lang="nl-NL" dirty="0"/>
              <a:t>In tegenstelling tot grondverwarming liggen de buizen bij </a:t>
            </a:r>
            <a:r>
              <a:rPr lang="nl-NL" dirty="0" err="1"/>
              <a:t>bedverwarming</a:t>
            </a:r>
            <a:r>
              <a:rPr lang="nl-NL" dirty="0"/>
              <a:t> niet onder, maar op de grond. </a:t>
            </a:r>
          </a:p>
          <a:p>
            <a:pPr indent="0">
              <a:buNone/>
              <a:defRPr/>
            </a:pPr>
            <a:endParaRPr lang="nl-NL" dirty="0"/>
          </a:p>
          <a:p>
            <a:pPr indent="0">
              <a:buNone/>
              <a:defRPr/>
            </a:pPr>
            <a:r>
              <a:rPr lang="nl-NL" dirty="0"/>
              <a:t>Hierdoor straalt de buis zowel naar boven als naar beneden warmte af. En dat is goed voor de wortels en het gewas zelf. </a:t>
            </a:r>
          </a:p>
          <a:p>
            <a:pPr indent="0">
              <a:buNone/>
              <a:defRPr/>
            </a:pPr>
            <a:endParaRPr lang="nl-NL" dirty="0"/>
          </a:p>
          <a:p>
            <a:pPr indent="0">
              <a:buNone/>
              <a:defRPr/>
            </a:pPr>
            <a:r>
              <a:rPr lang="nl-NL" dirty="0"/>
              <a:t>De maximale watertemperatuur is 40 graden. </a:t>
            </a:r>
          </a:p>
        </p:txBody>
      </p:sp>
      <p:pic>
        <p:nvPicPr>
          <p:cNvPr id="2" name="Afbeelding 1">
            <a:extLst>
              <a:ext uri="{FF2B5EF4-FFF2-40B4-BE49-F238E27FC236}">
                <a16:creationId xmlns:a16="http://schemas.microsoft.com/office/drawing/2014/main" id="{DCE93372-8B24-4990-AC16-777F09FFCB55}"/>
              </a:ext>
            </a:extLst>
          </p:cNvPr>
          <p:cNvPicPr>
            <a:picLocks noChangeAspect="1"/>
          </p:cNvPicPr>
          <p:nvPr/>
        </p:nvPicPr>
        <p:blipFill>
          <a:blip r:embed="rId3"/>
          <a:stretch>
            <a:fillRect/>
          </a:stretch>
        </p:blipFill>
        <p:spPr>
          <a:xfrm>
            <a:off x="6508243" y="5029886"/>
            <a:ext cx="4915361" cy="1504950"/>
          </a:xfrm>
          <a:prstGeom prst="rect">
            <a:avLst/>
          </a:prstGeom>
        </p:spPr>
      </p:pic>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Buisverwarmingssystemen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09799" cy="4738260"/>
          </a:xfrm>
        </p:spPr>
        <p:txBody>
          <a:bodyPr>
            <a:normAutofit/>
          </a:bodyPr>
          <a:lstStyle/>
          <a:p>
            <a:pPr indent="0">
              <a:buNone/>
              <a:defRPr/>
            </a:pPr>
            <a:r>
              <a:rPr lang="nl-NL" dirty="0"/>
              <a:t>Nadat het gebruik van kachels in de tuinbouw vanaf de 60-er jaren van de vorige eeuw steeds meer vervangen werd door ketelverwarming is het buisverwarmingssysteem het dominante verwarmingssysteem in de tuinbouw geworden. </a:t>
            </a:r>
          </a:p>
          <a:p>
            <a:pPr indent="0">
              <a:buNone/>
              <a:defRPr/>
            </a:pPr>
            <a:endParaRPr lang="nl-NL" dirty="0"/>
          </a:p>
          <a:p>
            <a:pPr indent="0">
              <a:buNone/>
              <a:defRPr/>
            </a:pPr>
            <a:r>
              <a:rPr lang="nl-NL" dirty="0"/>
              <a:t>De verwarmingsbuizen werden oorspronkelijk langs de poten van de kas gemonteerd, maar werden later op de grond geplaatst (vooral in de groenteteelt) of boven het gewas aan de tralie gehangen (vooral in de </a:t>
            </a:r>
            <a:r>
              <a:rPr lang="nl-NL" dirty="0" err="1"/>
              <a:t>volveldse</a:t>
            </a:r>
            <a:r>
              <a:rPr lang="nl-NL" dirty="0"/>
              <a:t> sierteelten of potplantenteelten). </a:t>
            </a:r>
          </a:p>
        </p:txBody>
      </p:sp>
      <p:pic>
        <p:nvPicPr>
          <p:cNvPr id="2" name="Afbeelding 1">
            <a:extLst>
              <a:ext uri="{FF2B5EF4-FFF2-40B4-BE49-F238E27FC236}">
                <a16:creationId xmlns:a16="http://schemas.microsoft.com/office/drawing/2014/main" id="{DF7FA9E0-2782-4F0B-B7FE-F21A74727488}"/>
              </a:ext>
            </a:extLst>
          </p:cNvPr>
          <p:cNvPicPr>
            <a:picLocks noChangeAspect="1"/>
          </p:cNvPicPr>
          <p:nvPr/>
        </p:nvPicPr>
        <p:blipFill>
          <a:blip r:embed="rId3"/>
          <a:stretch>
            <a:fillRect/>
          </a:stretch>
        </p:blipFill>
        <p:spPr>
          <a:xfrm>
            <a:off x="9226428" y="4658823"/>
            <a:ext cx="2619375" cy="1743075"/>
          </a:xfrm>
          <a:prstGeom prst="rect">
            <a:avLst/>
          </a:prstGeom>
        </p:spPr>
      </p:pic>
    </p:spTree>
    <p:extLst>
      <p:ext uri="{BB962C8B-B14F-4D97-AF65-F5344CB8AC3E}">
        <p14:creationId xmlns:p14="http://schemas.microsoft.com/office/powerpoint/2010/main" val="28791386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Buisverwarmingssystemen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231831" cy="4738260"/>
          </a:xfrm>
        </p:spPr>
        <p:txBody>
          <a:bodyPr>
            <a:normAutofit/>
          </a:bodyPr>
          <a:lstStyle/>
          <a:p>
            <a:pPr indent="0">
              <a:buNone/>
              <a:defRPr/>
            </a:pPr>
            <a:r>
              <a:rPr lang="nl-NL" dirty="0"/>
              <a:t>Het buisverwarmingssysteem heeft nog een extra stimulans gekregen toen de slimme tuinder Jaap Zegwaard in de 70-er jaren het buisrailsysteem ontwikkelde, waardoor de verwarmingsbuis een dubbele functie kreeg. </a:t>
            </a:r>
          </a:p>
          <a:p>
            <a:pPr indent="0">
              <a:buNone/>
              <a:defRPr/>
            </a:pPr>
            <a:endParaRPr lang="nl-NL" dirty="0"/>
          </a:p>
          <a:p>
            <a:pPr indent="0">
              <a:buNone/>
              <a:defRPr/>
            </a:pPr>
            <a:r>
              <a:rPr lang="nl-NL" dirty="0"/>
              <a:t>Een verwarming en transport functie</a:t>
            </a:r>
          </a:p>
          <a:p>
            <a:pPr indent="0">
              <a:buNone/>
              <a:defRPr/>
            </a:pPr>
            <a:endParaRPr lang="nl-NL" dirty="0"/>
          </a:p>
          <a:p>
            <a:pPr indent="0">
              <a:buNone/>
              <a:defRPr/>
            </a:pPr>
            <a:r>
              <a:rPr lang="nl-NL" dirty="0"/>
              <a:t>Ook verwarmingsbuizen boven het gewas hebben vaak een monorail functie. </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3B78E1CE-6087-4DF5-9DF2-80742C023E0C}"/>
              </a:ext>
            </a:extLst>
          </p:cNvPr>
          <p:cNvPicPr>
            <a:picLocks noChangeAspect="1"/>
          </p:cNvPicPr>
          <p:nvPr/>
        </p:nvPicPr>
        <p:blipFill>
          <a:blip r:embed="rId3"/>
          <a:stretch>
            <a:fillRect/>
          </a:stretch>
        </p:blipFill>
        <p:spPr>
          <a:xfrm>
            <a:off x="9561635" y="394922"/>
            <a:ext cx="2476500" cy="1847850"/>
          </a:xfrm>
          <a:prstGeom prst="rect">
            <a:avLst/>
          </a:prstGeom>
        </p:spPr>
      </p:pic>
      <p:pic>
        <p:nvPicPr>
          <p:cNvPr id="7170" name="Picture 2" descr="Arbeidsrisico's in de glastuinbouw">
            <a:extLst>
              <a:ext uri="{FF2B5EF4-FFF2-40B4-BE49-F238E27FC236}">
                <a16:creationId xmlns:a16="http://schemas.microsoft.com/office/drawing/2014/main" id="{F121632F-A914-4106-94EF-0E3B63AC1F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2664" y="4021382"/>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7AAD54AB-DEE9-46A3-B275-788DE9D63FAE}"/>
              </a:ext>
            </a:extLst>
          </p:cNvPr>
          <p:cNvPicPr>
            <a:picLocks noChangeAspect="1"/>
          </p:cNvPicPr>
          <p:nvPr/>
        </p:nvPicPr>
        <p:blipFill>
          <a:blip r:embed="rId5"/>
          <a:stretch>
            <a:fillRect/>
          </a:stretch>
        </p:blipFill>
        <p:spPr>
          <a:xfrm>
            <a:off x="6992083" y="4936879"/>
            <a:ext cx="2444262" cy="1833197"/>
          </a:xfrm>
          <a:prstGeom prst="rect">
            <a:avLst/>
          </a:prstGeom>
        </p:spPr>
      </p:pic>
    </p:spTree>
    <p:extLst>
      <p:ext uri="{BB962C8B-B14F-4D97-AF65-F5344CB8AC3E}">
        <p14:creationId xmlns:p14="http://schemas.microsoft.com/office/powerpoint/2010/main" val="4114310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a:t>Buisverwarmingssystemen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09799" cy="4738260"/>
          </a:xfrm>
        </p:spPr>
        <p:txBody>
          <a:bodyPr>
            <a:normAutofit/>
          </a:bodyPr>
          <a:lstStyle/>
          <a:p>
            <a:pPr indent="0">
              <a:buNone/>
              <a:defRPr/>
            </a:pPr>
            <a:r>
              <a:rPr lang="nl-NL" dirty="0" err="1"/>
              <a:t>Één</a:t>
            </a:r>
            <a:r>
              <a:rPr lang="nl-NL" dirty="0"/>
              <a:t> verwarmingsgroep voor een buisrailnet heeft in een kas al gauw 50 strengen en de lengte van zo’n streng ligt in de regel tussen de 100 en 250 meter. </a:t>
            </a:r>
          </a:p>
          <a:p>
            <a:pPr indent="0">
              <a:buNone/>
              <a:defRPr/>
            </a:pPr>
            <a:endParaRPr lang="nl-NL" dirty="0"/>
          </a:p>
          <a:p>
            <a:pPr indent="0">
              <a:buNone/>
              <a:defRPr/>
            </a:pPr>
            <a:r>
              <a:rPr lang="nl-NL" dirty="0"/>
              <a:t>Een gemiddeld buisrailsysteem bevat daarmee rond de 13 km verwarmingsbuis per hectare. </a:t>
            </a:r>
          </a:p>
        </p:txBody>
      </p:sp>
    </p:spTree>
    <p:extLst>
      <p:ext uri="{BB962C8B-B14F-4D97-AF65-F5344CB8AC3E}">
        <p14:creationId xmlns:p14="http://schemas.microsoft.com/office/powerpoint/2010/main" val="151630974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dirty="0" err="1"/>
              <a:t>Tichelmannsysteem</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117674" y="1831745"/>
            <a:ext cx="7809799" cy="4738260"/>
          </a:xfrm>
        </p:spPr>
        <p:txBody>
          <a:bodyPr>
            <a:normAutofit/>
          </a:bodyPr>
          <a:lstStyle/>
          <a:p>
            <a:pPr indent="0">
              <a:buNone/>
              <a:defRPr/>
            </a:pPr>
            <a:r>
              <a:rPr lang="nl-NL" dirty="0"/>
              <a:t>Een kenmerkende eigenschap van een kasverwarmingssysteem is de toepassing van het </a:t>
            </a:r>
            <a:r>
              <a:rPr lang="nl-NL" dirty="0" err="1"/>
              <a:t>Tichelmannsysteem</a:t>
            </a:r>
            <a:r>
              <a:rPr lang="nl-NL" dirty="0"/>
              <a:t> in de aanvoer- en retourleiding. </a:t>
            </a:r>
          </a:p>
          <a:p>
            <a:pPr indent="0">
              <a:buNone/>
              <a:defRPr/>
            </a:pPr>
            <a:endParaRPr lang="nl-NL" dirty="0"/>
          </a:p>
          <a:p>
            <a:pPr indent="0">
              <a:buNone/>
              <a:defRPr/>
            </a:pPr>
            <a:r>
              <a:rPr lang="nl-NL" dirty="0"/>
              <a:t>Dit houdt in dat de diameter van de aanvoerleiding afneemt met de stroomrichting en de diameter van de retourleiding toeneemt met de stroomrichting. </a:t>
            </a:r>
          </a:p>
          <a:p>
            <a:pPr indent="0">
              <a:buNone/>
              <a:defRPr/>
            </a:pPr>
            <a:endParaRPr lang="nl-NL" dirty="0"/>
          </a:p>
          <a:p>
            <a:pPr indent="0">
              <a:buNone/>
              <a:defRPr/>
            </a:pPr>
            <a:r>
              <a:rPr lang="nl-NL" dirty="0"/>
              <a:t>Hierdoor is de stroomsnelheid van het water in de aanvoeren retourleiding min of meer constant, waardoor een min of meer homogene waterdrukverdeling wordt verkregen. </a:t>
            </a:r>
          </a:p>
        </p:txBody>
      </p:sp>
      <p:pic>
        <p:nvPicPr>
          <p:cNvPr id="6146" name="Picture 2" descr="Lage temperatuurverwarming in de Glastuinbouw">
            <a:extLst>
              <a:ext uri="{FF2B5EF4-FFF2-40B4-BE49-F238E27FC236}">
                <a16:creationId xmlns:a16="http://schemas.microsoft.com/office/drawing/2014/main" id="{3C964F09-6F2A-4915-87B8-38EC32394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276" y="565624"/>
            <a:ext cx="267652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63961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4" end="4"/>
                                            </p:txEl>
                                          </p:spTgt>
                                        </p:tgtEl>
                                        <p:attrNameLst>
                                          <p:attrName>style.visibility</p:attrName>
                                        </p:attrNameLst>
                                      </p:cBhvr>
                                      <p:to>
                                        <p:strVal val="visible"/>
                                      </p:to>
                                    </p:set>
                                    <p:anim calcmode="lin" valueType="num">
                                      <p:cBhvr additive="base">
                                        <p:cTn id="19"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875481" cy="996950"/>
          </a:xfrm>
        </p:spPr>
        <p:txBody>
          <a:bodyPr>
            <a:normAutofit fontScale="90000"/>
          </a:bodyPr>
          <a:lstStyle/>
          <a:p>
            <a:pPr eaLnBrk="1" hangingPunct="1"/>
            <a:r>
              <a:rPr lang="nl-NL" altLang="nl-NL" b="1" dirty="0"/>
              <a:t>Gewasverwarming/hijsverwarming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2" y="1588951"/>
            <a:ext cx="8126322" cy="4738260"/>
          </a:xfrm>
        </p:spPr>
        <p:txBody>
          <a:bodyPr>
            <a:normAutofit/>
          </a:bodyPr>
          <a:lstStyle/>
          <a:p>
            <a:pPr indent="0">
              <a:buNone/>
              <a:defRPr/>
            </a:pPr>
            <a:r>
              <a:rPr lang="nl-NL" dirty="0"/>
              <a:t>Vaak hebben kassen naast het buisrail- of </a:t>
            </a:r>
            <a:r>
              <a:rPr lang="nl-NL" dirty="0" err="1"/>
              <a:t>bovennet</a:t>
            </a:r>
            <a:r>
              <a:rPr lang="nl-NL" dirty="0"/>
              <a:t> nog een tweede verwarmingsnet in het gewas</a:t>
            </a:r>
          </a:p>
          <a:p>
            <a:pPr indent="0">
              <a:buNone/>
              <a:defRPr/>
            </a:pPr>
            <a:endParaRPr lang="nl-NL" dirty="0"/>
          </a:p>
          <a:p>
            <a:pPr indent="0">
              <a:buNone/>
              <a:defRPr/>
            </a:pPr>
            <a:r>
              <a:rPr lang="nl-NL" dirty="0"/>
              <a:t>Bij gewasverwarming is er sprake van buizen die boven het gewas hangen. Dit wordt ook wel het groeibuizen of hijsverwarming (bij </a:t>
            </a:r>
            <a:r>
              <a:rPr lang="nl-NL" dirty="0" err="1"/>
              <a:t>volveldsgebruik</a:t>
            </a:r>
            <a:r>
              <a:rPr lang="nl-NL" dirty="0"/>
              <a:t>) genoemd. </a:t>
            </a:r>
          </a:p>
          <a:p>
            <a:pPr indent="0">
              <a:buNone/>
              <a:defRPr/>
            </a:pPr>
            <a:endParaRPr lang="nl-NL" dirty="0"/>
          </a:p>
        </p:txBody>
      </p:sp>
      <p:pic>
        <p:nvPicPr>
          <p:cNvPr id="2" name="Afbeelding 1">
            <a:extLst>
              <a:ext uri="{FF2B5EF4-FFF2-40B4-BE49-F238E27FC236}">
                <a16:creationId xmlns:a16="http://schemas.microsoft.com/office/drawing/2014/main" id="{24EA9D6F-E19F-421D-A9F8-5C31FE77F52D}"/>
              </a:ext>
            </a:extLst>
          </p:cNvPr>
          <p:cNvPicPr>
            <a:picLocks noChangeAspect="1"/>
          </p:cNvPicPr>
          <p:nvPr/>
        </p:nvPicPr>
        <p:blipFill>
          <a:blip r:embed="rId3"/>
          <a:stretch>
            <a:fillRect/>
          </a:stretch>
        </p:blipFill>
        <p:spPr>
          <a:xfrm>
            <a:off x="1079222" y="3947375"/>
            <a:ext cx="3363897" cy="2509985"/>
          </a:xfrm>
          <a:prstGeom prst="rect">
            <a:avLst/>
          </a:prstGeom>
        </p:spPr>
      </p:pic>
      <p:pic>
        <p:nvPicPr>
          <p:cNvPr id="3" name="Afbeelding 2">
            <a:extLst>
              <a:ext uri="{FF2B5EF4-FFF2-40B4-BE49-F238E27FC236}">
                <a16:creationId xmlns:a16="http://schemas.microsoft.com/office/drawing/2014/main" id="{900067E8-D277-4456-98A2-6975930811F0}"/>
              </a:ext>
            </a:extLst>
          </p:cNvPr>
          <p:cNvPicPr>
            <a:picLocks noChangeAspect="1"/>
          </p:cNvPicPr>
          <p:nvPr/>
        </p:nvPicPr>
        <p:blipFill>
          <a:blip r:embed="rId4"/>
          <a:stretch>
            <a:fillRect/>
          </a:stretch>
        </p:blipFill>
        <p:spPr>
          <a:xfrm>
            <a:off x="5062505" y="3947375"/>
            <a:ext cx="4479472" cy="2509985"/>
          </a:xfrm>
          <a:prstGeom prst="rect">
            <a:avLst/>
          </a:prstGeom>
        </p:spPr>
      </p:pic>
    </p:spTree>
    <p:extLst>
      <p:ext uri="{BB962C8B-B14F-4D97-AF65-F5344CB8AC3E}">
        <p14:creationId xmlns:p14="http://schemas.microsoft.com/office/powerpoint/2010/main" val="202039641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778466" y="855677"/>
            <a:ext cx="8260884" cy="1041387"/>
          </a:xfrm>
        </p:spPr>
        <p:txBody>
          <a:bodyPr/>
          <a:lstStyle/>
          <a:p>
            <a:pPr eaLnBrk="1" hangingPunct="1"/>
            <a:r>
              <a:rPr lang="nl-NL" altLang="nl-NL" b="1" dirty="0"/>
              <a:t>Verwarming in kassen</a:t>
            </a:r>
          </a:p>
        </p:txBody>
      </p:sp>
      <p:pic>
        <p:nvPicPr>
          <p:cNvPr id="2" name="Afbeelding 1">
            <a:extLst>
              <a:ext uri="{FF2B5EF4-FFF2-40B4-BE49-F238E27FC236}">
                <a16:creationId xmlns:a16="http://schemas.microsoft.com/office/drawing/2014/main" id="{E80160F0-C11C-4C90-B868-AA4B95AEB52D}"/>
              </a:ext>
            </a:extLst>
          </p:cNvPr>
          <p:cNvPicPr>
            <a:picLocks noChangeAspect="1"/>
          </p:cNvPicPr>
          <p:nvPr/>
        </p:nvPicPr>
        <p:blipFill>
          <a:blip r:embed="rId3"/>
          <a:stretch>
            <a:fillRect/>
          </a:stretch>
        </p:blipFill>
        <p:spPr>
          <a:xfrm>
            <a:off x="1635854" y="2588893"/>
            <a:ext cx="7885652" cy="2455818"/>
          </a:xfrm>
          <a:prstGeom prst="rect">
            <a:avLst/>
          </a:prstGeom>
        </p:spPr>
      </p:pic>
    </p:spTree>
    <p:extLst>
      <p:ext uri="{BB962C8B-B14F-4D97-AF65-F5344CB8AC3E}">
        <p14:creationId xmlns:p14="http://schemas.microsoft.com/office/powerpoint/2010/main" val="3985291533"/>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875481" cy="996950"/>
          </a:xfrm>
        </p:spPr>
        <p:txBody>
          <a:bodyPr>
            <a:normAutofit fontScale="90000"/>
          </a:bodyPr>
          <a:lstStyle/>
          <a:p>
            <a:pPr eaLnBrk="1" hangingPunct="1"/>
            <a:r>
              <a:rPr lang="nl-NL" altLang="nl-NL" b="1" dirty="0"/>
              <a:t>Gewasverwarming/hijsverwarming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126322" cy="4738260"/>
          </a:xfrm>
        </p:spPr>
        <p:txBody>
          <a:bodyPr>
            <a:normAutofit/>
          </a:bodyPr>
          <a:lstStyle/>
          <a:p>
            <a:pPr indent="0">
              <a:buNone/>
              <a:defRPr/>
            </a:pPr>
            <a:r>
              <a:rPr lang="nl-NL" dirty="0"/>
              <a:t>Hiervoor worden stalen en aluminium buizen van 25 mm gebruikt. Dit heeft als voordeel dat de buizen verwarmd kunnen worden tot een maximaal temperatuur van 50 graden. </a:t>
            </a:r>
          </a:p>
          <a:p>
            <a:pPr indent="0">
              <a:buNone/>
              <a:defRPr/>
            </a:pPr>
            <a:endParaRPr lang="nl-NL" dirty="0"/>
          </a:p>
          <a:p>
            <a:pPr indent="0">
              <a:buNone/>
              <a:defRPr/>
            </a:pPr>
            <a:r>
              <a:rPr lang="nl-NL" dirty="0"/>
              <a:t>Omdat de buizen dunner zijn ze sneller op temperatuur dan de dikke 51 mm buisrailbuizen</a:t>
            </a:r>
          </a:p>
        </p:txBody>
      </p:sp>
      <p:pic>
        <p:nvPicPr>
          <p:cNvPr id="2" name="Afbeelding 1">
            <a:extLst>
              <a:ext uri="{FF2B5EF4-FFF2-40B4-BE49-F238E27FC236}">
                <a16:creationId xmlns:a16="http://schemas.microsoft.com/office/drawing/2014/main" id="{0DD5527B-98CC-47B8-994C-400D1F460882}"/>
              </a:ext>
            </a:extLst>
          </p:cNvPr>
          <p:cNvPicPr>
            <a:picLocks noChangeAspect="1"/>
          </p:cNvPicPr>
          <p:nvPr/>
        </p:nvPicPr>
        <p:blipFill>
          <a:blip r:embed="rId3"/>
          <a:stretch>
            <a:fillRect/>
          </a:stretch>
        </p:blipFill>
        <p:spPr>
          <a:xfrm>
            <a:off x="5517505" y="4363431"/>
            <a:ext cx="3688041" cy="2065303"/>
          </a:xfrm>
          <a:prstGeom prst="rect">
            <a:avLst/>
          </a:prstGeom>
        </p:spPr>
      </p:pic>
    </p:spTree>
    <p:extLst>
      <p:ext uri="{BB962C8B-B14F-4D97-AF65-F5344CB8AC3E}">
        <p14:creationId xmlns:p14="http://schemas.microsoft.com/office/powerpoint/2010/main" val="127756315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Tafelverwarming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498409" cy="4738260"/>
          </a:xfrm>
        </p:spPr>
        <p:txBody>
          <a:bodyPr>
            <a:normAutofit/>
          </a:bodyPr>
          <a:lstStyle/>
          <a:p>
            <a:pPr indent="0">
              <a:buNone/>
              <a:defRPr/>
            </a:pPr>
            <a:r>
              <a:rPr lang="nl-NL" dirty="0"/>
              <a:t>Bij sommige teelten wordt er geteeld op tafels. Deze tafels zijn voorzien van aluminium steunen.</a:t>
            </a:r>
          </a:p>
          <a:p>
            <a:pPr indent="0">
              <a:buNone/>
              <a:defRPr/>
            </a:pPr>
            <a:endParaRPr lang="nl-NL" dirty="0"/>
          </a:p>
          <a:p>
            <a:pPr indent="0">
              <a:buNone/>
              <a:defRPr/>
            </a:pPr>
            <a:r>
              <a:rPr lang="nl-NL" dirty="0"/>
              <a:t>In het geval van tafelverwarming worden er polytheen buizen gebruikt om de aluminium steunen te verwarmen tot maximaal 70 graden.</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915A5DFA-04DB-4A88-9030-2BD098CB3581}"/>
              </a:ext>
            </a:extLst>
          </p:cNvPr>
          <p:cNvPicPr>
            <a:picLocks noChangeAspect="1"/>
          </p:cNvPicPr>
          <p:nvPr/>
        </p:nvPicPr>
        <p:blipFill>
          <a:blip r:embed="rId3"/>
          <a:stretch>
            <a:fillRect/>
          </a:stretch>
        </p:blipFill>
        <p:spPr>
          <a:xfrm>
            <a:off x="3638747" y="4061775"/>
            <a:ext cx="4055686" cy="2271184"/>
          </a:xfrm>
          <a:prstGeom prst="rect">
            <a:avLst/>
          </a:prstGeom>
        </p:spPr>
      </p:pic>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Heteluchtkachel</a:t>
            </a:r>
          </a:p>
        </p:txBody>
      </p:sp>
      <p:pic>
        <p:nvPicPr>
          <p:cNvPr id="2" name="Tijdelijke aanduiding voor inhoud 1">
            <a:extLst>
              <a:ext uri="{FF2B5EF4-FFF2-40B4-BE49-F238E27FC236}">
                <a16:creationId xmlns:a16="http://schemas.microsoft.com/office/drawing/2014/main" id="{64C13B40-6E87-429D-B9F7-FA4D157961E8}"/>
              </a:ext>
            </a:extLst>
          </p:cNvPr>
          <p:cNvPicPr>
            <a:picLocks noGrp="1" noChangeAspect="1"/>
          </p:cNvPicPr>
          <p:nvPr>
            <p:ph idx="1"/>
          </p:nvPr>
        </p:nvPicPr>
        <p:blipFill>
          <a:blip r:embed="rId3"/>
          <a:stretch>
            <a:fillRect/>
          </a:stretch>
        </p:blipFill>
        <p:spPr>
          <a:xfrm>
            <a:off x="8753303" y="4714875"/>
            <a:ext cx="2143125" cy="2143125"/>
          </a:xfrm>
          <a:prstGeom prst="rect">
            <a:avLst/>
          </a:prstGeom>
        </p:spPr>
      </p:pic>
      <p:sp>
        <p:nvSpPr>
          <p:cNvPr id="4" name="Tekstvak 3">
            <a:extLst>
              <a:ext uri="{FF2B5EF4-FFF2-40B4-BE49-F238E27FC236}">
                <a16:creationId xmlns:a16="http://schemas.microsoft.com/office/drawing/2014/main" id="{ECDB7591-53DC-4F9F-A99D-9D0809A90F9A}"/>
              </a:ext>
            </a:extLst>
          </p:cNvPr>
          <p:cNvSpPr txBox="1"/>
          <p:nvPr/>
        </p:nvSpPr>
        <p:spPr>
          <a:xfrm>
            <a:off x="1079225" y="2130458"/>
            <a:ext cx="8215604" cy="3046988"/>
          </a:xfrm>
          <a:prstGeom prst="rect">
            <a:avLst/>
          </a:prstGeom>
          <a:noFill/>
        </p:spPr>
        <p:txBody>
          <a:bodyPr wrap="square" rtlCol="0">
            <a:spAutoFit/>
          </a:bodyPr>
          <a:lstStyle/>
          <a:p>
            <a:r>
              <a:rPr lang="nl-NL" sz="2400" dirty="0"/>
              <a:t>Voor het verwarmen van een kas kan gebruik gemaakt worden van heteluchtkachels. </a:t>
            </a:r>
          </a:p>
          <a:p>
            <a:endParaRPr lang="nl-NL" sz="2400" dirty="0"/>
          </a:p>
          <a:p>
            <a:r>
              <a:rPr lang="nl-NL" sz="2400" dirty="0"/>
              <a:t>Dit gebeurt met name wanneer een complete warmte-installatie met een ketel financieel niet haalbaar is.</a:t>
            </a:r>
          </a:p>
          <a:p>
            <a:endParaRPr lang="nl-NL" sz="2400" dirty="0"/>
          </a:p>
          <a:p>
            <a:r>
              <a:rPr lang="nl-NL" sz="2400" dirty="0"/>
              <a:t>Heteluchtkachels bieden dan een goed en betaalbaar alternatief.</a:t>
            </a:r>
          </a:p>
        </p:txBody>
      </p:sp>
    </p:spTree>
    <p:extLst>
      <p:ext uri="{BB962C8B-B14F-4D97-AF65-F5344CB8AC3E}">
        <p14:creationId xmlns:p14="http://schemas.microsoft.com/office/powerpoint/2010/main" val="7221390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Heteluchtkachel</a:t>
            </a:r>
          </a:p>
        </p:txBody>
      </p:sp>
      <p:sp>
        <p:nvSpPr>
          <p:cNvPr id="4" name="Tekstvak 3">
            <a:extLst>
              <a:ext uri="{FF2B5EF4-FFF2-40B4-BE49-F238E27FC236}">
                <a16:creationId xmlns:a16="http://schemas.microsoft.com/office/drawing/2014/main" id="{ECDB7591-53DC-4F9F-A99D-9D0809A90F9A}"/>
              </a:ext>
            </a:extLst>
          </p:cNvPr>
          <p:cNvSpPr txBox="1"/>
          <p:nvPr/>
        </p:nvSpPr>
        <p:spPr>
          <a:xfrm>
            <a:off x="1079224" y="2152552"/>
            <a:ext cx="8215604" cy="1938992"/>
          </a:xfrm>
          <a:prstGeom prst="rect">
            <a:avLst/>
          </a:prstGeom>
          <a:noFill/>
        </p:spPr>
        <p:txBody>
          <a:bodyPr wrap="square" rtlCol="0">
            <a:spAutoFit/>
          </a:bodyPr>
          <a:lstStyle/>
          <a:p>
            <a:r>
              <a:rPr lang="nl-NL" sz="2400" dirty="0"/>
              <a:t>De heteluchtkachels zijn verkrijgbaar op aardgas, propaan, petroleum en diesel. </a:t>
            </a:r>
          </a:p>
          <a:p>
            <a:endParaRPr lang="nl-NL" sz="2400" dirty="0"/>
          </a:p>
          <a:p>
            <a:r>
              <a:rPr lang="nl-NL" sz="2400" dirty="0"/>
              <a:t>Echter, voor sommige teelten raden wij sterk af om diesel te gebruiken. Dit kan schadelijk zijn voor een gewas</a:t>
            </a:r>
          </a:p>
        </p:txBody>
      </p:sp>
      <p:pic>
        <p:nvPicPr>
          <p:cNvPr id="6" name="Tijdelijke aanduiding voor inhoud 5">
            <a:extLst>
              <a:ext uri="{FF2B5EF4-FFF2-40B4-BE49-F238E27FC236}">
                <a16:creationId xmlns:a16="http://schemas.microsoft.com/office/drawing/2014/main" id="{5EA0E939-81A6-4DD8-9689-A7B40930CC0D}"/>
              </a:ext>
            </a:extLst>
          </p:cNvPr>
          <p:cNvPicPr>
            <a:picLocks noGrp="1" noChangeAspect="1"/>
          </p:cNvPicPr>
          <p:nvPr>
            <p:ph idx="1"/>
          </p:nvPr>
        </p:nvPicPr>
        <p:blipFill>
          <a:blip r:embed="rId3"/>
          <a:stretch>
            <a:fillRect/>
          </a:stretch>
        </p:blipFill>
        <p:spPr>
          <a:xfrm>
            <a:off x="4296218" y="4344670"/>
            <a:ext cx="7739062" cy="2381249"/>
          </a:xfrm>
          <a:prstGeom prst="rect">
            <a:avLst/>
          </a:prstGeom>
        </p:spPr>
      </p:pic>
    </p:spTree>
    <p:extLst>
      <p:ext uri="{BB962C8B-B14F-4D97-AF65-F5344CB8AC3E}">
        <p14:creationId xmlns:p14="http://schemas.microsoft.com/office/powerpoint/2010/main" val="33551415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Heteluchtkachel</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00446" cy="4738260"/>
          </a:xfrm>
        </p:spPr>
        <p:txBody>
          <a:bodyPr>
            <a:normAutofit/>
          </a:bodyPr>
          <a:lstStyle/>
          <a:p>
            <a:pPr indent="0">
              <a:buNone/>
              <a:defRPr/>
            </a:pPr>
            <a:r>
              <a:rPr lang="nl-NL" dirty="0"/>
              <a:t>De kachels bieden naast de mogelijkheid voor het verwarmen van de kas ook het voordeel dat er CO2 mee gedoseerd kan worden. </a:t>
            </a:r>
          </a:p>
          <a:p>
            <a:pPr indent="0">
              <a:buNone/>
              <a:defRPr/>
            </a:pPr>
            <a:endParaRPr lang="nl-NL" dirty="0"/>
          </a:p>
          <a:p>
            <a:pPr indent="0">
              <a:buNone/>
              <a:defRPr/>
            </a:pPr>
            <a:r>
              <a:rPr lang="nl-NL" dirty="0"/>
              <a:t>In situaties waarbij er relatief veel heteluchtkachels in de kas geïnstalleerd zijn, kan het bij koud weer echter voorkomen dat de kachels langdurig branden. </a:t>
            </a:r>
          </a:p>
        </p:txBody>
      </p:sp>
      <p:pic>
        <p:nvPicPr>
          <p:cNvPr id="1026" name="Picture 2" descr="heteluchtkachels">
            <a:extLst>
              <a:ext uri="{FF2B5EF4-FFF2-40B4-BE49-F238E27FC236}">
                <a16:creationId xmlns:a16="http://schemas.microsoft.com/office/drawing/2014/main" id="{D72BF1FD-3AE9-47A0-BF9F-ED3BE0B47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7397" y="4493278"/>
            <a:ext cx="7225790" cy="222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44068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r>
              <a:rPr lang="nl-NL" altLang="nl-NL" dirty="0"/>
              <a:t>Heteluchtkachel</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00446" cy="4738260"/>
          </a:xfrm>
        </p:spPr>
        <p:txBody>
          <a:bodyPr>
            <a:normAutofit/>
          </a:bodyPr>
          <a:lstStyle/>
          <a:p>
            <a:pPr indent="0">
              <a:buNone/>
              <a:defRPr/>
            </a:pPr>
            <a:r>
              <a:rPr lang="nl-NL" dirty="0"/>
              <a:t>Om te voorkomen dat daarbij het CO2-niveau in de kas te hoog oploopt, worden vaak gevelventilatoren geplaatst. </a:t>
            </a:r>
          </a:p>
          <a:p>
            <a:pPr indent="0">
              <a:buNone/>
              <a:defRPr/>
            </a:pPr>
            <a:endParaRPr lang="nl-NL" dirty="0"/>
          </a:p>
          <a:p>
            <a:pPr indent="0">
              <a:buNone/>
              <a:defRPr/>
            </a:pPr>
            <a:r>
              <a:rPr lang="nl-NL" dirty="0"/>
              <a:t>Bij een maximum CO2-niveau worden de gevelventilatoren geactiveerd en blijft het CO2-niveau acceptabel. </a:t>
            </a:r>
          </a:p>
          <a:p>
            <a:pPr indent="0">
              <a:buNone/>
              <a:defRPr/>
            </a:pPr>
            <a:endParaRPr lang="nl-NL" dirty="0"/>
          </a:p>
          <a:p>
            <a:pPr indent="0">
              <a:buNone/>
              <a:defRPr/>
            </a:pPr>
            <a:r>
              <a:rPr lang="nl-NL" dirty="0"/>
              <a:t>Ook kan een extra buitenluchtaanzuiging op de kachel ervoor zorgen dat de kachel brandt op verse buitenlucht in plaats van op kaslucht.</a:t>
            </a:r>
          </a:p>
        </p:txBody>
      </p:sp>
      <p:pic>
        <p:nvPicPr>
          <p:cNvPr id="2" name="Afbeelding 1">
            <a:extLst>
              <a:ext uri="{FF2B5EF4-FFF2-40B4-BE49-F238E27FC236}">
                <a16:creationId xmlns:a16="http://schemas.microsoft.com/office/drawing/2014/main" id="{98D8C309-4DFF-4157-BE71-B5E8FA5D3195}"/>
              </a:ext>
            </a:extLst>
          </p:cNvPr>
          <p:cNvPicPr>
            <a:picLocks noChangeAspect="1"/>
          </p:cNvPicPr>
          <p:nvPr/>
        </p:nvPicPr>
        <p:blipFill>
          <a:blip r:embed="rId3"/>
          <a:stretch>
            <a:fillRect/>
          </a:stretch>
        </p:blipFill>
        <p:spPr>
          <a:xfrm>
            <a:off x="9065247" y="4465315"/>
            <a:ext cx="2953928" cy="2505746"/>
          </a:xfrm>
          <a:prstGeom prst="rect">
            <a:avLst/>
          </a:prstGeom>
        </p:spPr>
      </p:pic>
    </p:spTree>
    <p:extLst>
      <p:ext uri="{BB962C8B-B14F-4D97-AF65-F5344CB8AC3E}">
        <p14:creationId xmlns:p14="http://schemas.microsoft.com/office/powerpoint/2010/main" val="34439407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Werking WKK</a:t>
            </a:r>
          </a:p>
        </p:txBody>
      </p:sp>
      <p:pic>
        <p:nvPicPr>
          <p:cNvPr id="2" name="Onlinemedia 1">
            <a:hlinkClick r:id="" action="ppaction://media"/>
            <a:extLst>
              <a:ext uri="{FF2B5EF4-FFF2-40B4-BE49-F238E27FC236}">
                <a16:creationId xmlns:a16="http://schemas.microsoft.com/office/drawing/2014/main" id="{24344119-4E95-4378-8E32-0B8C8D4F571E}"/>
              </a:ext>
            </a:extLst>
          </p:cNvPr>
          <p:cNvPicPr>
            <a:picLocks noGrp="1" noRot="1" noChangeAspect="1"/>
          </p:cNvPicPr>
          <p:nvPr>
            <p:ph idx="1"/>
            <a:videoFile r:link="rId1"/>
          </p:nvPr>
        </p:nvPicPr>
        <p:blipFill>
          <a:blip r:embed="rId4"/>
          <a:stretch>
            <a:fillRect/>
          </a:stretch>
        </p:blipFill>
        <p:spPr>
          <a:xfrm>
            <a:off x="1211200" y="1504874"/>
            <a:ext cx="8229600" cy="4629150"/>
          </a:xfrm>
          <a:prstGeom prst="rect">
            <a:avLst/>
          </a:prstGeom>
        </p:spPr>
      </p:pic>
    </p:spTree>
    <p:extLst>
      <p:ext uri="{BB962C8B-B14F-4D97-AF65-F5344CB8AC3E}">
        <p14:creationId xmlns:p14="http://schemas.microsoft.com/office/powerpoint/2010/main" val="175369884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Werking WKK</a:t>
            </a:r>
          </a:p>
        </p:txBody>
      </p:sp>
      <p:pic>
        <p:nvPicPr>
          <p:cNvPr id="2050" name="Picture 2" descr="Kom in de Kas | Hét grootste glastuinbouwevenement on Twitter: &quot;In de  glastuinbouw is veel warmte nodig om de kassen te verwarmen zodat de  gewassen goed gaan groeien. Daarom maken veel glastuinbouwtelers">
            <a:extLst>
              <a:ext uri="{FF2B5EF4-FFF2-40B4-BE49-F238E27FC236}">
                <a16:creationId xmlns:a16="http://schemas.microsoft.com/office/drawing/2014/main" id="{A6D711C9-5E03-4AB4-B19A-839B4213C3D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36761" y="1588951"/>
            <a:ext cx="5059499" cy="5059499"/>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BDA9EBF6-A946-4CA2-AE08-682689B3E156}"/>
              </a:ext>
            </a:extLst>
          </p:cNvPr>
          <p:cNvSpPr/>
          <p:nvPr/>
        </p:nvSpPr>
        <p:spPr>
          <a:xfrm>
            <a:off x="2382473" y="4848837"/>
            <a:ext cx="2013358" cy="1694576"/>
          </a:xfrm>
          <a:prstGeom prst="rect">
            <a:avLst/>
          </a:prstGeom>
          <a:solidFill>
            <a:srgbClr val="227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echthoek 3">
            <a:extLst>
              <a:ext uri="{FF2B5EF4-FFF2-40B4-BE49-F238E27FC236}">
                <a16:creationId xmlns:a16="http://schemas.microsoft.com/office/drawing/2014/main" id="{F8322681-0ACC-4E38-A479-9DBBAED23CB2}"/>
              </a:ext>
            </a:extLst>
          </p:cNvPr>
          <p:cNvSpPr/>
          <p:nvPr/>
        </p:nvSpPr>
        <p:spPr>
          <a:xfrm>
            <a:off x="4303552" y="4026716"/>
            <a:ext cx="159391" cy="822121"/>
          </a:xfrm>
          <a:prstGeom prst="rect">
            <a:avLst/>
          </a:prstGeom>
          <a:solidFill>
            <a:srgbClr val="227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a:extLst>
              <a:ext uri="{FF2B5EF4-FFF2-40B4-BE49-F238E27FC236}">
                <a16:creationId xmlns:a16="http://schemas.microsoft.com/office/drawing/2014/main" id="{B6BB4157-9AF0-4304-9DDB-DF887301E51F}"/>
              </a:ext>
            </a:extLst>
          </p:cNvPr>
          <p:cNvSpPr/>
          <p:nvPr/>
        </p:nvSpPr>
        <p:spPr>
          <a:xfrm>
            <a:off x="4303552" y="5612235"/>
            <a:ext cx="234892" cy="352337"/>
          </a:xfrm>
          <a:prstGeom prst="rect">
            <a:avLst/>
          </a:prstGeom>
          <a:solidFill>
            <a:srgbClr val="2273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6220277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r>
              <a:rPr lang="nl-NL" altLang="nl-NL" dirty="0"/>
              <a:t>Werking WKK</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024541" cy="4738260"/>
          </a:xfrm>
        </p:spPr>
        <p:txBody>
          <a:bodyPr>
            <a:normAutofit/>
          </a:bodyPr>
          <a:lstStyle/>
          <a:p>
            <a:pPr indent="0">
              <a:buNone/>
              <a:defRPr/>
            </a:pPr>
            <a:r>
              <a:rPr lang="nl-NL" dirty="0"/>
              <a:t>Meestal worden warmte en elektriciteit gescheiden geproduceerd: </a:t>
            </a:r>
          </a:p>
          <a:p>
            <a:pPr indent="0">
              <a:buNone/>
              <a:defRPr/>
            </a:pPr>
            <a:endParaRPr lang="nl-NL" dirty="0"/>
          </a:p>
          <a:p>
            <a:pPr indent="0">
              <a:buNone/>
              <a:defRPr/>
            </a:pPr>
            <a:r>
              <a:rPr lang="nl-NL" dirty="0"/>
              <a:t>warmte wordt in een installatie geproduceerd, en elektriciteit in een andere. </a:t>
            </a:r>
          </a:p>
          <a:p>
            <a:pPr indent="0">
              <a:buNone/>
              <a:defRPr/>
            </a:pPr>
            <a:endParaRPr lang="nl-NL" dirty="0"/>
          </a:p>
          <a:p>
            <a:pPr indent="0">
              <a:buNone/>
              <a:defRPr/>
            </a:pPr>
            <a:r>
              <a:rPr lang="nl-NL" dirty="0"/>
              <a:t>Maar bij WKK worden warmte en elektriciteit tegelijk opgewekt, in één installatie</a:t>
            </a:r>
          </a:p>
        </p:txBody>
      </p:sp>
      <p:pic>
        <p:nvPicPr>
          <p:cNvPr id="3076" name="Picture 4" descr="Elektriciteit - Wikipedia">
            <a:extLst>
              <a:ext uri="{FF2B5EF4-FFF2-40B4-BE49-F238E27FC236}">
                <a16:creationId xmlns:a16="http://schemas.microsoft.com/office/drawing/2014/main" id="{C777EAD8-85F0-4B87-B806-5C9916071A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5275" y="4265749"/>
            <a:ext cx="22860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Natuurkunde uitleg over warmte">
            <a:extLst>
              <a:ext uri="{FF2B5EF4-FFF2-40B4-BE49-F238E27FC236}">
                <a16:creationId xmlns:a16="http://schemas.microsoft.com/office/drawing/2014/main" id="{B57F621B-BE09-4DF5-BB75-309C47DF46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1135" y="592001"/>
            <a:ext cx="2095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30123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Werking WKK</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669409"/>
            <a:ext cx="6651494" cy="4979727"/>
          </a:xfrm>
        </p:spPr>
        <p:txBody>
          <a:bodyPr>
            <a:normAutofit/>
          </a:bodyPr>
          <a:lstStyle/>
          <a:p>
            <a:pPr indent="0">
              <a:buNone/>
              <a:defRPr/>
            </a:pPr>
            <a:r>
              <a:rPr lang="nl-NL" dirty="0"/>
              <a:t>Een WKK – installatie bestaat uit een motor, generator en warmtewisselaars: warmte en elektriciteit worden gelijktijdig opgewekt.</a:t>
            </a:r>
          </a:p>
          <a:p>
            <a:pPr indent="0">
              <a:buNone/>
              <a:defRPr/>
            </a:pPr>
            <a:endParaRPr lang="nl-NL" dirty="0"/>
          </a:p>
          <a:p>
            <a:pPr indent="0">
              <a:buNone/>
              <a:defRPr/>
            </a:pPr>
            <a:r>
              <a:rPr lang="nl-NL" dirty="0"/>
              <a:t>Het grote voordeel is dat de energie in de brandstof, bijvoorbeeld aardgas of biogas, dan veel beter wordt benut. </a:t>
            </a:r>
          </a:p>
          <a:p>
            <a:pPr indent="0">
              <a:buNone/>
              <a:defRPr/>
            </a:pPr>
            <a:endParaRPr lang="nl-NL" dirty="0"/>
          </a:p>
          <a:p>
            <a:pPr indent="0">
              <a:buNone/>
              <a:defRPr/>
            </a:pPr>
            <a:r>
              <a:rPr lang="nl-NL" dirty="0"/>
              <a:t>Er is tot 20 procent minder brandstof nodig om eenzelfde hoeveelheid warmte en elektriciteit te produceren</a:t>
            </a:r>
          </a:p>
          <a:p>
            <a:pPr indent="0">
              <a:buNone/>
              <a:defRPr/>
            </a:pPr>
            <a:endParaRPr lang="nl-NL" dirty="0"/>
          </a:p>
        </p:txBody>
      </p:sp>
      <p:pic>
        <p:nvPicPr>
          <p:cNvPr id="1026" name="Picture 2" descr="Warmtekrachtkoppelingen (WKK) | Pon Cat">
            <a:extLst>
              <a:ext uri="{FF2B5EF4-FFF2-40B4-BE49-F238E27FC236}">
                <a16:creationId xmlns:a16="http://schemas.microsoft.com/office/drawing/2014/main" id="{7AA6A7F8-1FB5-4F9A-9692-6C94B44B96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1257" y="4672669"/>
            <a:ext cx="3967018" cy="1480876"/>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A5D1A29B-FB7A-4792-832F-A02F0B7BDCFA}"/>
              </a:ext>
            </a:extLst>
          </p:cNvPr>
          <p:cNvPicPr>
            <a:picLocks noChangeAspect="1"/>
          </p:cNvPicPr>
          <p:nvPr/>
        </p:nvPicPr>
        <p:blipFill>
          <a:blip r:embed="rId4"/>
          <a:stretch>
            <a:fillRect/>
          </a:stretch>
        </p:blipFill>
        <p:spPr>
          <a:xfrm>
            <a:off x="8364129" y="929298"/>
            <a:ext cx="2409825" cy="1895475"/>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 calcmode="lin" valueType="num">
                                      <p:cBhvr additive="base">
                                        <p:cTn id="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r>
              <a:rPr lang="nl-NL" dirty="0"/>
              <a:t>Warmtekrachtkoppeling (WKK) werkt als volgt</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024541" cy="4738260"/>
          </a:xfrm>
        </p:spPr>
        <p:txBody>
          <a:bodyPr>
            <a:normAutofit lnSpcReduction="10000"/>
          </a:bodyPr>
          <a:lstStyle/>
          <a:p>
            <a:pPr indent="0">
              <a:buNone/>
              <a:defRPr/>
            </a:pPr>
            <a:r>
              <a:rPr lang="nl-NL" dirty="0"/>
              <a:t>Het CO</a:t>
            </a:r>
            <a:r>
              <a:rPr lang="nl-NL" baseline="-25000" dirty="0"/>
              <a:t>2</a:t>
            </a:r>
            <a:r>
              <a:rPr lang="nl-NL" dirty="0"/>
              <a:t> dat vrijkomt bij de verbranding van de brandstof, en in de rook zit, hoeft evenmin verloren te gaan. </a:t>
            </a:r>
          </a:p>
          <a:p>
            <a:pPr indent="0">
              <a:buNone/>
              <a:defRPr/>
            </a:pPr>
            <a:endParaRPr lang="nl-NL" dirty="0"/>
          </a:p>
          <a:p>
            <a:pPr indent="0">
              <a:buNone/>
              <a:defRPr/>
            </a:pPr>
            <a:r>
              <a:rPr lang="nl-NL" dirty="0"/>
              <a:t>Om het CO</a:t>
            </a:r>
            <a:r>
              <a:rPr lang="nl-NL" baseline="-25000" dirty="0"/>
              <a:t>2</a:t>
            </a:r>
            <a:r>
              <a:rPr lang="nl-NL" dirty="0"/>
              <a:t> in de rook van de WKK voor bemesting te gebruiken, gaat de rook door een rookgasreiniger. </a:t>
            </a:r>
          </a:p>
          <a:p>
            <a:pPr indent="0">
              <a:buNone/>
              <a:defRPr/>
            </a:pPr>
            <a:endParaRPr lang="nl-NL" dirty="0"/>
          </a:p>
          <a:p>
            <a:pPr indent="0">
              <a:buNone/>
              <a:defRPr/>
            </a:pPr>
            <a:r>
              <a:rPr lang="nl-NL" dirty="0"/>
              <a:t>Die haalt er stoffen uit die ongewenst zijn, bijvoorbeeld omdat ze de groei van het gewas remmen. De rookgasgreiniger laat het CO</a:t>
            </a:r>
            <a:r>
              <a:rPr lang="nl-NL" baseline="-25000" dirty="0"/>
              <a:t>2</a:t>
            </a:r>
            <a:r>
              <a:rPr lang="nl-NL" dirty="0"/>
              <a:t> echter wel door. </a:t>
            </a:r>
          </a:p>
          <a:p>
            <a:pPr indent="0">
              <a:buNone/>
              <a:defRPr/>
            </a:pPr>
            <a:r>
              <a:rPr lang="nl-NL" dirty="0"/>
              <a:t> </a:t>
            </a:r>
          </a:p>
        </p:txBody>
      </p:sp>
      <p:pic>
        <p:nvPicPr>
          <p:cNvPr id="4098" name="Picture 2" descr="Vraag 1 Wat doet bos met CO2? Over bos en klimaat.">
            <a:extLst>
              <a:ext uri="{FF2B5EF4-FFF2-40B4-BE49-F238E27FC236}">
                <a16:creationId xmlns:a16="http://schemas.microsoft.com/office/drawing/2014/main" id="{F112DF82-215D-487C-8A57-809BA804B6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4376" y="4506011"/>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itte Rook Van Een Schoorsteen Tegen Een Heldere Blauwe Hemel Stock Foto -  Image of emissies, lucht: 80167348">
            <a:extLst>
              <a:ext uri="{FF2B5EF4-FFF2-40B4-BE49-F238E27FC236}">
                <a16:creationId xmlns:a16="http://schemas.microsoft.com/office/drawing/2014/main" id="{53778FAD-C654-4B81-B7FA-146256498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2469" y="458299"/>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712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Rendement WKK</a:t>
            </a:r>
          </a:p>
        </p:txBody>
      </p:sp>
      <p:sp>
        <p:nvSpPr>
          <p:cNvPr id="3" name="Tijdelijke aanduiding voor inhoud 2">
            <a:extLst>
              <a:ext uri="{FF2B5EF4-FFF2-40B4-BE49-F238E27FC236}">
                <a16:creationId xmlns:a16="http://schemas.microsoft.com/office/drawing/2014/main" id="{478F7B8F-284F-4F44-9249-987446B3A171}"/>
              </a:ext>
            </a:extLst>
          </p:cNvPr>
          <p:cNvSpPr>
            <a:spLocks noGrp="1"/>
          </p:cNvSpPr>
          <p:nvPr>
            <p:ph idx="1"/>
          </p:nvPr>
        </p:nvSpPr>
        <p:spPr>
          <a:xfrm>
            <a:off x="1079224" y="1702834"/>
            <a:ext cx="8712776" cy="4351338"/>
          </a:xfrm>
        </p:spPr>
        <p:txBody>
          <a:bodyPr>
            <a:normAutofit lnSpcReduction="10000"/>
          </a:bodyPr>
          <a:lstStyle/>
          <a:p>
            <a:pPr indent="0">
              <a:buNone/>
            </a:pPr>
            <a:r>
              <a:rPr lang="nl-NL" dirty="0"/>
              <a:t>10 % van de totale elektriciteit productie in Nederland wordt opgewekt door de </a:t>
            </a:r>
            <a:r>
              <a:rPr lang="nl-NL" dirty="0" err="1"/>
              <a:t>WKK’s</a:t>
            </a:r>
            <a:r>
              <a:rPr lang="nl-NL" dirty="0"/>
              <a:t> in de tuinbouw.</a:t>
            </a:r>
          </a:p>
          <a:p>
            <a:pPr indent="0">
              <a:buNone/>
            </a:pPr>
            <a:endParaRPr lang="nl-NL" dirty="0"/>
          </a:p>
          <a:p>
            <a:pPr indent="0">
              <a:buNone/>
            </a:pPr>
            <a:r>
              <a:rPr lang="nl-NL" dirty="0"/>
              <a:t>Voor de glastuinbouwsector is WKK (Warmte Kracht Koppeling) de basis voor de energievoorziening. </a:t>
            </a:r>
          </a:p>
          <a:p>
            <a:pPr indent="0">
              <a:buNone/>
            </a:pPr>
            <a:endParaRPr lang="nl-NL" dirty="0"/>
          </a:p>
          <a:p>
            <a:pPr indent="0">
              <a:buNone/>
            </a:pPr>
            <a:r>
              <a:rPr lang="nl-NL" dirty="0"/>
              <a:t>Met een totaalrendement van meer dan 95% wordt voorzien in de vraag naar warmte, elektriciteit en CO</a:t>
            </a:r>
            <a:r>
              <a:rPr lang="nl-NL" baseline="-25000" dirty="0"/>
              <a:t>2.</a:t>
            </a:r>
          </a:p>
          <a:p>
            <a:pPr indent="0">
              <a:buNone/>
            </a:pPr>
            <a:endParaRPr lang="nl-NL" baseline="-25000" dirty="0"/>
          </a:p>
          <a:p>
            <a:pPr indent="0">
              <a:buNone/>
            </a:pPr>
            <a:r>
              <a:rPr lang="nl-NL" dirty="0"/>
              <a:t>Een goede gasketel in Nederland heeft een rendement van gemiddeld 85%</a:t>
            </a:r>
          </a:p>
          <a:p>
            <a:pPr indent="0">
              <a:buNone/>
            </a:pPr>
            <a:endParaRPr lang="nl-NL" dirty="0"/>
          </a:p>
          <a:p>
            <a:pPr indent="0">
              <a:buNone/>
            </a:pPr>
            <a:r>
              <a:rPr lang="nl-NL" dirty="0"/>
              <a:t> </a:t>
            </a:r>
          </a:p>
        </p:txBody>
      </p:sp>
      <p:pic>
        <p:nvPicPr>
          <p:cNvPr id="2" name="Afbeelding 1">
            <a:extLst>
              <a:ext uri="{FF2B5EF4-FFF2-40B4-BE49-F238E27FC236}">
                <a16:creationId xmlns:a16="http://schemas.microsoft.com/office/drawing/2014/main" id="{768BCC2E-EC04-4ACC-B6B3-FA80C53DBDA6}"/>
              </a:ext>
            </a:extLst>
          </p:cNvPr>
          <p:cNvPicPr>
            <a:picLocks noChangeAspect="1"/>
          </p:cNvPicPr>
          <p:nvPr/>
        </p:nvPicPr>
        <p:blipFill>
          <a:blip r:embed="rId3"/>
          <a:stretch>
            <a:fillRect/>
          </a:stretch>
        </p:blipFill>
        <p:spPr>
          <a:xfrm>
            <a:off x="9404364" y="4733137"/>
            <a:ext cx="2409825" cy="1905000"/>
          </a:xfrm>
          <a:prstGeom prst="rect">
            <a:avLst/>
          </a:prstGeom>
        </p:spPr>
      </p:pic>
      <p:pic>
        <p:nvPicPr>
          <p:cNvPr id="6" name="Picture 2" descr="WKK Installatie in Rotterdam? MvO voor levering, onderhoud &amp; revisie">
            <a:extLst>
              <a:ext uri="{FF2B5EF4-FFF2-40B4-BE49-F238E27FC236}">
                <a16:creationId xmlns:a16="http://schemas.microsoft.com/office/drawing/2014/main" id="{1BDACD94-0E6D-4DEC-87D7-7DC2360C29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69607" y="166551"/>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965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E2598401-43DB-4A45-8472-BD71A12C35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663</TotalTime>
  <Words>1632</Words>
  <Application>Microsoft Office PowerPoint</Application>
  <PresentationFormat>Breedbeeld</PresentationFormat>
  <Paragraphs>197</Paragraphs>
  <Slides>36</Slides>
  <Notes>26</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36</vt:i4>
      </vt:variant>
    </vt:vector>
  </HeadingPairs>
  <TitlesOfParts>
    <vt:vector size="39" baseType="lpstr">
      <vt:lpstr>Arial</vt:lpstr>
      <vt:lpstr>Calibri</vt:lpstr>
      <vt:lpstr>Kantoorthema</vt:lpstr>
      <vt:lpstr>PowerPoint-presentatie</vt:lpstr>
      <vt:lpstr>Aftrap</vt:lpstr>
      <vt:lpstr>Verwarming in kassen</vt:lpstr>
      <vt:lpstr>Werking WKK</vt:lpstr>
      <vt:lpstr>Werking WKK</vt:lpstr>
      <vt:lpstr>Werking WKK</vt:lpstr>
      <vt:lpstr>Werking WKK</vt:lpstr>
      <vt:lpstr>Warmtekrachtkoppeling (WKK) werkt als volgt</vt:lpstr>
      <vt:lpstr>Rendement WKK</vt:lpstr>
      <vt:lpstr>Elektrische ketel</vt:lpstr>
      <vt:lpstr>Geothermie</vt:lpstr>
      <vt:lpstr>Geothermie</vt:lpstr>
      <vt:lpstr>Geothermie</vt:lpstr>
      <vt:lpstr>Geothermie</vt:lpstr>
      <vt:lpstr>Elektrische ketel</vt:lpstr>
      <vt:lpstr>Elektrische ketel</vt:lpstr>
      <vt:lpstr>Elektrische ketel</vt:lpstr>
      <vt:lpstr>Verwarming in kassen</vt:lpstr>
      <vt:lpstr>Warmtebuffer</vt:lpstr>
      <vt:lpstr>Warmte buffer</vt:lpstr>
      <vt:lpstr>Warmtebuffer</vt:lpstr>
      <vt:lpstr>Centrale verwarming</vt:lpstr>
      <vt:lpstr>Grondverwarming</vt:lpstr>
      <vt:lpstr>Bedverwarming</vt:lpstr>
      <vt:lpstr>Buisverwarmingssystemen</vt:lpstr>
      <vt:lpstr>Buisverwarmingssystemen</vt:lpstr>
      <vt:lpstr>Buisverwarmingssystemen</vt:lpstr>
      <vt:lpstr>Tichelmannsysteem</vt:lpstr>
      <vt:lpstr>Gewasverwarming/hijsverwarming</vt:lpstr>
      <vt:lpstr>Gewasverwarming/hijsverwarming</vt:lpstr>
      <vt:lpstr>Tafelverwarming</vt:lpstr>
      <vt:lpstr>Heteluchtkachel</vt:lpstr>
      <vt:lpstr>Heteluchtkachel</vt:lpstr>
      <vt:lpstr>Heteluchtkachel</vt:lpstr>
      <vt:lpstr>Heteluchtkachel</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88</cp:revision>
  <dcterms:created xsi:type="dcterms:W3CDTF">2020-11-10T08:38:03Z</dcterms:created>
  <dcterms:modified xsi:type="dcterms:W3CDTF">2023-02-23T19:09:00Z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